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embeddedFontLst>
    <p:embeddedFont>
      <p:font typeface="Roboto"/>
      <p:regular r:id="rId44"/>
      <p:bold r:id="rId45"/>
      <p:italic r:id="rId46"/>
      <p:boldItalic r:id="rId47"/>
    </p:embeddedFont>
    <p:embeddedFont>
      <p:font typeface="Roboto Medium"/>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iu0UFqGFVwjP20QiieB/4kfERD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Roboto-regular.fntdata"/><Relationship Id="rId43" Type="http://schemas.openxmlformats.org/officeDocument/2006/relationships/slide" Target="slides/slide39.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Medium-regular.fntdata"/><Relationship Id="rId47" Type="http://schemas.openxmlformats.org/officeDocument/2006/relationships/font" Target="fonts/Roboto-boldItalic.fntdata"/><Relationship Id="rId49" Type="http://schemas.openxmlformats.org/officeDocument/2006/relationships/font" Target="fonts/RobotoMedium-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Medium-boldItalic.fntdata"/><Relationship Id="rId50" Type="http://schemas.openxmlformats.org/officeDocument/2006/relationships/font" Target="fonts/RobotoMedium-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Thank you for attending today’s talk on our paper titled “A Comparative measurement Study of Commercial 5G mmWave Deployments”. This paper is mostly a joint work between University of Minnesota and University of Chicago, in which I and Arvind Narayanan are the corresponding authors. In this work we measure and compare 5G mmWave deployments between two commercial operators in Chicago.</a:t>
            </a:r>
            <a:endParaRPr/>
          </a:p>
        </p:txBody>
      </p:sp>
      <p:sp>
        <p:nvSpPr>
          <p:cNvPr id="80" name="Google Shape;8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d9d9a69ad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1d9d9a69ad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idem all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d9d9a69ad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d9d9a69a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d9d9a69ad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11d9d9a69ad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This is the overview of 5G deployment in Downtown Chicago, </a:t>
            </a:r>
            <a:r>
              <a:rPr lang="en-US">
                <a:solidFill>
                  <a:schemeClr val="dk1"/>
                </a:solidFill>
              </a:rPr>
              <a:t>idem</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idem</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OpX is able to provide a more constant mmWave connectivity to the UE</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Overall, we calculated a maximum coverage of 35% for both operators combined.</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d9d9a69ad_0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1d9d9a69ad_0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Here is the statistics on number of different beam indices when </a:t>
            </a:r>
            <a:r>
              <a:rPr lang="en-US">
                <a:solidFill>
                  <a:schemeClr val="dk1"/>
                </a:solidFill>
              </a:rPr>
              <a:t>using</a:t>
            </a:r>
            <a:r>
              <a:rPr lang="en-US">
                <a:solidFill>
                  <a:schemeClr val="dk1"/>
                </a:solidFill>
              </a:rPr>
              <a:t> two or more channels, we see OpX mostly only use one beam index to aggregate multiple channels, while OpY uses two different beam indices</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Additionally, OpY uses 56 beam indices per PCI, while OpX uses only 13</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idem</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d9d9a69ad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d9d9a69ad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Here’s the beam coverage in BP, this figure shows the map of beam index on BS with PCI 327, and the figure shows clear demarcation of each beam index under LoS condition</a:t>
            </a:r>
            <a:endParaRPr/>
          </a:p>
          <a:p>
            <a:pPr indent="0" lvl="0" marL="0" rtl="0" algn="l">
              <a:spcBef>
                <a:spcPts val="0"/>
              </a:spcBef>
              <a:spcAft>
                <a:spcPts val="0"/>
              </a:spcAft>
              <a:buNone/>
            </a:pPr>
            <a:r>
              <a:rPr lang="en-US"/>
              <a:t>Each unique beam cover a pretty large area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d9d9a69ad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d9d9a69ad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 the other hand for</a:t>
            </a:r>
            <a:r>
              <a:rPr lang="en-US"/>
              <a:t> DT, BS and UE can both establish a direct line of sight, or a non line of sight connection due to reflection of building surfaces</a:t>
            </a:r>
            <a:endParaRPr/>
          </a:p>
          <a:p>
            <a:pPr indent="0" lvl="0" marL="0" rtl="0" algn="l">
              <a:spcBef>
                <a:spcPts val="0"/>
              </a:spcBef>
              <a:spcAft>
                <a:spcPts val="0"/>
              </a:spcAft>
              <a:buNone/>
            </a:pPr>
            <a:r>
              <a:rPr lang="en-US"/>
              <a:t>For example on the figure is the beam coverage of PCI 479 at DT, </a:t>
            </a:r>
            <a:r>
              <a:rPr lang="en-US">
                <a:solidFill>
                  <a:schemeClr val="dk1"/>
                </a:solidFill>
              </a:rPr>
              <a:t>we observe a highly dynamic and sparse coverage of each beam</a:t>
            </a:r>
            <a:r>
              <a:rPr lang="en-US"/>
              <a:t> u</a:t>
            </a:r>
            <a:r>
              <a:rPr lang="en-US"/>
              <a:t>nlike the clear footprints observed under LoS conditions in BP.</a:t>
            </a:r>
            <a:endParaRPr/>
          </a:p>
          <a:p>
            <a:pPr indent="0" lvl="0" marL="0" rtl="0" algn="l">
              <a:spcBef>
                <a:spcPts val="0"/>
              </a:spcBef>
              <a:spcAft>
                <a:spcPts val="0"/>
              </a:spcAft>
              <a:buNone/>
            </a:pPr>
            <a:r>
              <a:rPr lang="en-US"/>
              <a:t>We observe that beam coverage in this condition highly depends on the reflective environment and the position of UE when measuring the signals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d9d9a69ad_0_2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d9d9a69a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fa48b6f3b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11fa48b6f3b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use data at BP to determine the correlation between orientation and serving PCI. </a:t>
            </a:r>
            <a:endParaRPr/>
          </a:p>
          <a:p>
            <a:pPr indent="0" lvl="0" marL="0" rtl="0" algn="l">
              <a:lnSpc>
                <a:spcPct val="100000"/>
              </a:lnSpc>
              <a:spcBef>
                <a:spcPts val="0"/>
              </a:spcBef>
              <a:spcAft>
                <a:spcPts val="0"/>
              </a:spcAft>
              <a:buSzPts val="1100"/>
              <a:buNone/>
            </a:pPr>
            <a:r>
              <a:rPr lang="en-US">
                <a:solidFill>
                  <a:schemeClr val="dk1"/>
                </a:solidFill>
              </a:rPr>
              <a:t>In the LoS condition of BP</a:t>
            </a:r>
            <a:r>
              <a:rPr lang="en-US"/>
              <a:t>, UE is connected mostly to the PCI it is facing towards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fa48b6f3b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11fa48b6f3b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For the next beam analysis, we need to define beam labels assigned by XCAL</a:t>
            </a:r>
            <a:endParaRPr/>
          </a:p>
          <a:p>
            <a:pPr indent="-298450" lvl="0" marL="457200" rtl="0" algn="l">
              <a:lnSpc>
                <a:spcPct val="100000"/>
              </a:lnSpc>
              <a:spcBef>
                <a:spcPts val="0"/>
              </a:spcBef>
              <a:spcAft>
                <a:spcPts val="0"/>
              </a:spcAft>
              <a:buSzPts val="1100"/>
              <a:buChar char="-"/>
            </a:pPr>
            <a:r>
              <a:rPr lang="en-US"/>
              <a:t>idem</a:t>
            </a:r>
            <a:endParaRPr/>
          </a:p>
          <a:p>
            <a:pPr indent="-298450" lvl="0" marL="457200" rtl="0" algn="l">
              <a:lnSpc>
                <a:spcPct val="100000"/>
              </a:lnSpc>
              <a:spcBef>
                <a:spcPts val="0"/>
              </a:spcBef>
              <a:spcAft>
                <a:spcPts val="0"/>
              </a:spcAft>
              <a:buSzPts val="1100"/>
              <a:buChar char="-"/>
            </a:pPr>
            <a:r>
              <a:rPr lang="en-US"/>
              <a:t>idem</a:t>
            </a:r>
            <a:endParaRPr/>
          </a:p>
          <a:p>
            <a:pPr indent="-298450" lvl="0" marL="457200" rtl="0" algn="l">
              <a:lnSpc>
                <a:spcPct val="100000"/>
              </a:lnSpc>
              <a:spcBef>
                <a:spcPts val="0"/>
              </a:spcBef>
              <a:spcAft>
                <a:spcPts val="0"/>
              </a:spcAft>
              <a:buSzPts val="1100"/>
              <a:buChar char="-"/>
            </a:pPr>
            <a:r>
              <a:rPr lang="en-US"/>
              <a:t>idem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fa48b6f3b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11fa48b6f3b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Then, we compare </a:t>
            </a:r>
            <a:r>
              <a:rPr lang="en-US"/>
              <a:t>serving</a:t>
            </a:r>
            <a:r>
              <a:rPr lang="en-US"/>
              <a:t>, best, and neighbor beams’ RSRP for all operators at BP and DT. The first figure which is BP, serving beam is the best beam most of the time</a:t>
            </a:r>
            <a:endParaRPr/>
          </a:p>
          <a:p>
            <a:pPr indent="-298450" lvl="0" marL="457200" rtl="0" algn="l">
              <a:lnSpc>
                <a:spcPct val="100000"/>
              </a:lnSpc>
              <a:spcBef>
                <a:spcPts val="0"/>
              </a:spcBef>
              <a:spcAft>
                <a:spcPts val="0"/>
              </a:spcAft>
              <a:buSzPts val="1100"/>
              <a:buChar char="-"/>
            </a:pPr>
            <a:r>
              <a:rPr lang="en-US"/>
              <a:t>And there is big gap between serving and neighbor 1 beam</a:t>
            </a:r>
            <a:endParaRPr/>
          </a:p>
          <a:p>
            <a:pPr indent="0" lvl="0" marL="0" rtl="0" algn="l">
              <a:lnSpc>
                <a:spcPct val="100000"/>
              </a:lnSpc>
              <a:spcBef>
                <a:spcPts val="0"/>
              </a:spcBef>
              <a:spcAft>
                <a:spcPts val="0"/>
              </a:spcAft>
              <a:buSzPts val="1100"/>
              <a:buNone/>
            </a:pPr>
            <a:r>
              <a:rPr lang="en-US"/>
              <a:t>While the second and third figure show OpX and OpY at DT. There, the serving beam is not always the best beam. </a:t>
            </a:r>
            <a:endParaRPr/>
          </a:p>
          <a:p>
            <a:pPr indent="0" lvl="0" marL="0" rtl="0" algn="l">
              <a:lnSpc>
                <a:spcPct val="100000"/>
              </a:lnSpc>
              <a:spcBef>
                <a:spcPts val="0"/>
              </a:spcBef>
              <a:spcAft>
                <a:spcPts val="0"/>
              </a:spcAft>
              <a:buSzPts val="1100"/>
              <a:buNone/>
            </a:pPr>
            <a:r>
              <a:rPr lang="en-US"/>
              <a:t>Clearly, differences in the environmental features has an impact to signal propagation, which in turns </a:t>
            </a:r>
            <a:r>
              <a:rPr lang="en-US"/>
              <a:t>impacting</a:t>
            </a:r>
            <a:r>
              <a:rPr lang="en-US"/>
              <a:t> the choice of beam.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e9362fb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1e9362fb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are the outline of today’s presentation. Firstly, we will discuss measurement tools and methodology</a:t>
            </a:r>
            <a:endParaRPr/>
          </a:p>
          <a:p>
            <a:pPr indent="0" lvl="0" marL="0" rtl="0" algn="l">
              <a:lnSpc>
                <a:spcPct val="100000"/>
              </a:lnSpc>
              <a:spcBef>
                <a:spcPts val="0"/>
              </a:spcBef>
              <a:spcAft>
                <a:spcPts val="0"/>
              </a:spcAft>
              <a:buSzPts val="1100"/>
              <a:buNone/>
            </a:pPr>
            <a:r>
              <a:rPr lang="en-US"/>
              <a:t>idem to the end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1fa48b6f3b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11fa48b6f3b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present beam </a:t>
            </a:r>
            <a:r>
              <a:rPr lang="en-US"/>
              <a:t>switching data taken from HTTP traffic at DT. When beam is switching within the same BS, we label this as intra-BS, and between different BS as inter-BS. We present switch interval which is the average interval when switching occurred, and the switching delay or the time needed to switch the beam, for the delay we present the average and standard deviation</a:t>
            </a:r>
            <a:endParaRPr/>
          </a:p>
          <a:p>
            <a:pPr indent="0" lvl="0" marL="0" rtl="0" algn="l">
              <a:lnSpc>
                <a:spcPct val="100000"/>
              </a:lnSpc>
              <a:spcBef>
                <a:spcPts val="0"/>
              </a:spcBef>
              <a:spcAft>
                <a:spcPts val="0"/>
              </a:spcAft>
              <a:buSzPts val="1100"/>
              <a:buNone/>
            </a:pPr>
            <a:r>
              <a:rPr lang="en-US"/>
              <a:t>idem</a:t>
            </a:r>
            <a:endParaRPr/>
          </a:p>
          <a:p>
            <a:pPr indent="-298450" lvl="0" marL="457200" rtl="0" algn="l">
              <a:lnSpc>
                <a:spcPct val="100000"/>
              </a:lnSpc>
              <a:spcBef>
                <a:spcPts val="0"/>
              </a:spcBef>
              <a:spcAft>
                <a:spcPts val="0"/>
              </a:spcAft>
              <a:buSzPts val="1100"/>
              <a:buChar char="-"/>
            </a:pPr>
            <a:r>
              <a:rPr lang="en-US"/>
              <a:t>which possibly demonstrates a more efficient beam management algorithm</a:t>
            </a:r>
            <a:endParaRPr/>
          </a:p>
          <a:p>
            <a:pPr indent="0" lvl="0" marL="0" rtl="0" algn="l">
              <a:lnSpc>
                <a:spcPct val="100000"/>
              </a:lnSpc>
              <a:spcBef>
                <a:spcPts val="0"/>
              </a:spcBef>
              <a:spcAft>
                <a:spcPts val="0"/>
              </a:spcAft>
              <a:buNone/>
            </a:pPr>
            <a:r>
              <a:rPr lang="en-US"/>
              <a:t>idem</a:t>
            </a:r>
            <a:endParaRPr/>
          </a:p>
          <a:p>
            <a:pPr indent="0" lvl="0" marL="0" rtl="0" algn="l">
              <a:lnSpc>
                <a:spcPct val="100000"/>
              </a:lnSpc>
              <a:spcBef>
                <a:spcPts val="0"/>
              </a:spcBef>
              <a:spcAft>
                <a:spcPts val="0"/>
              </a:spcAft>
              <a:buSzPts val="1100"/>
              <a:buNone/>
            </a:pPr>
            <a:r>
              <a:rPr lang="en-US"/>
              <a:t>finally, there is a higher delay and interval on inter-BS switching as expected</a:t>
            </a:r>
            <a:endParaRPr/>
          </a:p>
          <a:p>
            <a:pPr indent="-298450" lvl="0" marL="457200" rtl="0" algn="l">
              <a:lnSpc>
                <a:spcPct val="100000"/>
              </a:lnSpc>
              <a:spcBef>
                <a:spcPts val="0"/>
              </a:spcBef>
              <a:spcAft>
                <a:spcPts val="0"/>
              </a:spcAft>
              <a:buSzPts val="1100"/>
              <a:buChar char="-"/>
            </a:pPr>
            <a:r>
              <a:rPr lang="en-US"/>
              <a:t>with the exception of OpX in 39 GHz, which are deployed around 340 m between each other, and the UE never switch between them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d9d9a69ad_0_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1d9d9a69ad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1fa48b6f3b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11fa48b6f3b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is the channel aggregation statistics at DT, idem</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fa48b6f3b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11fa48b6f3b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From channel aggregation statistic, we can discuss the throughput collected on HTTP traffic at DT, here we separate it by operators and bands, and we also presented the all data, and data when d, or distance between BS and UE is &lt; 100 m and &gt; 100m. Idem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1fa48b6f3b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1fa48b6f3b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also present a section of DT measurement in a timeline. Here is the throughput while walking </a:t>
            </a:r>
            <a:r>
              <a:rPr lang="en-US"/>
              <a:t>from</a:t>
            </a:r>
            <a:r>
              <a:rPr lang="en-US"/>
              <a:t> lasalle-jackson to state-jackson as shown on the map</a:t>
            </a:r>
            <a:endParaRPr/>
          </a:p>
          <a:p>
            <a:pPr indent="0" lvl="0" marL="0" rtl="0" algn="l">
              <a:lnSpc>
                <a:spcPct val="100000"/>
              </a:lnSpc>
              <a:spcBef>
                <a:spcPts val="0"/>
              </a:spcBef>
              <a:spcAft>
                <a:spcPts val="0"/>
              </a:spcAft>
              <a:buSzPts val="1100"/>
              <a:buNone/>
            </a:pPr>
            <a:r>
              <a:rPr lang="en-US"/>
              <a:t>idem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1fa48b6f3b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1fa48b6f3b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Lastly, we present a congestion experiment at BP, which we put 3 S21 phones at 50 meters to PCI 327</a:t>
            </a:r>
            <a:endParaRPr/>
          </a:p>
          <a:p>
            <a:pPr indent="-298450" lvl="0" marL="457200" rtl="0" algn="l">
              <a:lnSpc>
                <a:spcPct val="100000"/>
              </a:lnSpc>
              <a:spcBef>
                <a:spcPts val="0"/>
              </a:spcBef>
              <a:spcAft>
                <a:spcPts val="0"/>
              </a:spcAft>
              <a:buSzPts val="1100"/>
              <a:buChar char="-"/>
            </a:pPr>
            <a:r>
              <a:rPr lang="en-US"/>
              <a:t>idem</a:t>
            </a:r>
            <a:endParaRPr/>
          </a:p>
          <a:p>
            <a:pPr indent="0" lvl="0" marL="0" rtl="0" algn="l">
              <a:lnSpc>
                <a:spcPct val="100000"/>
              </a:lnSpc>
              <a:spcBef>
                <a:spcPts val="0"/>
              </a:spcBef>
              <a:spcAft>
                <a:spcPts val="0"/>
              </a:spcAft>
              <a:buNone/>
            </a:pPr>
            <a:r>
              <a:rPr lang="en-US"/>
              <a:t>idem</a:t>
            </a:r>
            <a:endParaRPr/>
          </a:p>
          <a:p>
            <a:pPr indent="0" lvl="0" marL="0" rtl="0" algn="l">
              <a:lnSpc>
                <a:spcPct val="100000"/>
              </a:lnSpc>
              <a:spcBef>
                <a:spcPts val="0"/>
              </a:spcBef>
              <a:spcAft>
                <a:spcPts val="0"/>
              </a:spcAft>
              <a:buNone/>
            </a:pPr>
            <a:r>
              <a:rPr lang="en-US"/>
              <a:t>idem</a:t>
            </a:r>
            <a:endParaRPr/>
          </a:p>
          <a:p>
            <a:pPr indent="-298450" lvl="0" marL="457200" rtl="0" algn="l">
              <a:lnSpc>
                <a:spcPct val="100000"/>
              </a:lnSpc>
              <a:spcBef>
                <a:spcPts val="0"/>
              </a:spcBef>
              <a:spcAft>
                <a:spcPts val="0"/>
              </a:spcAft>
              <a:buSzPts val="1100"/>
              <a:buChar char="-"/>
            </a:pPr>
            <a:r>
              <a:rPr lang="en-US"/>
              <a:t>and we vary the start order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1fa48b6f3b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1fa48b6f3b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This is the </a:t>
            </a:r>
            <a:r>
              <a:rPr lang="en-US"/>
              <a:t>throughput, linear sum RSRP, primary RSRP and # of CA in 4 minutes timeline. idem</a:t>
            </a:r>
            <a:endParaRPr/>
          </a:p>
          <a:p>
            <a:pPr indent="0" lvl="0" marL="0" rtl="0" algn="l">
              <a:lnSpc>
                <a:spcPct val="100000"/>
              </a:lnSpc>
              <a:spcBef>
                <a:spcPts val="0"/>
              </a:spcBef>
              <a:spcAft>
                <a:spcPts val="0"/>
              </a:spcAft>
              <a:buSzPts val="1100"/>
              <a:buNone/>
            </a:pPr>
            <a:r>
              <a:rPr lang="en-US"/>
              <a:t>Over 9 runs, we observed a similar trend: in which priorly started UE’s throughput are reduced after one minute</a:t>
            </a:r>
            <a:endParaRPr/>
          </a:p>
          <a:p>
            <a:pPr indent="-298450" lvl="0" marL="457200" rtl="0" algn="l">
              <a:lnSpc>
                <a:spcPct val="100000"/>
              </a:lnSpc>
              <a:spcBef>
                <a:spcPts val="0"/>
              </a:spcBef>
              <a:spcAft>
                <a:spcPts val="0"/>
              </a:spcAft>
              <a:buSzPts val="1100"/>
              <a:buChar char="-"/>
            </a:pPr>
            <a:r>
              <a:rPr lang="en-US"/>
              <a:t>idem</a:t>
            </a:r>
            <a:endParaRPr/>
          </a:p>
          <a:p>
            <a:pPr indent="0" lvl="0" marL="0" rtl="0" algn="l">
              <a:lnSpc>
                <a:spcPct val="100000"/>
              </a:lnSpc>
              <a:spcBef>
                <a:spcPts val="0"/>
              </a:spcBef>
              <a:spcAft>
                <a:spcPts val="0"/>
              </a:spcAft>
              <a:buNone/>
            </a:pPr>
            <a:r>
              <a:rPr lang="en-US"/>
              <a:t>Meanwhile, all UEs used the maxim possible RB allocation, with mostly 64-QAM modulation</a:t>
            </a:r>
            <a:endParaRPr/>
          </a:p>
          <a:p>
            <a:pPr indent="0" lvl="0" marL="0" rtl="0" algn="l">
              <a:lnSpc>
                <a:spcPct val="100000"/>
              </a:lnSpc>
              <a:spcBef>
                <a:spcPts val="0"/>
              </a:spcBef>
              <a:spcAft>
                <a:spcPts val="0"/>
              </a:spcAft>
              <a:buSzPts val="1100"/>
              <a:buNone/>
            </a:pPr>
            <a:r>
              <a:rPr lang="en-US"/>
              <a:t>This indicates a throttling decision by either BS or UE, one thing that we did not check at that time is whether thermal throttling has occurred, since after the experiment, we found out that thermal throttling can happen consistently during mmWave transmission with high throughput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1d9d9a69ad_0_2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1d9d9a69ad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1d9d9a69ad_0_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1d9d9a69ad_0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d9d9a69ad_0_2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1d9d9a69ad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d9d9a69ad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1d9d9a69ad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First we define our problem statement, which is that 5G NR has been </a:t>
            </a:r>
            <a:r>
              <a:rPr lang="en-US"/>
              <a:t>commercially and widely deployed in the US</a:t>
            </a:r>
            <a:endParaRPr/>
          </a:p>
          <a:p>
            <a:pPr indent="0" lvl="0" marL="0" rtl="0" algn="l">
              <a:lnSpc>
                <a:spcPct val="100000"/>
              </a:lnSpc>
              <a:spcBef>
                <a:spcPts val="0"/>
              </a:spcBef>
              <a:spcAft>
                <a:spcPts val="0"/>
              </a:spcAft>
              <a:buSzPts val="1100"/>
              <a:buNone/>
            </a:pPr>
            <a:r>
              <a:rPr lang="en-US"/>
              <a:t>idem</a:t>
            </a:r>
            <a:endParaRPr/>
          </a:p>
          <a:p>
            <a:pPr indent="0" lvl="0" marL="0" rtl="0" algn="l">
              <a:lnSpc>
                <a:spcPct val="100000"/>
              </a:lnSpc>
              <a:spcBef>
                <a:spcPts val="0"/>
              </a:spcBef>
              <a:spcAft>
                <a:spcPts val="0"/>
              </a:spcAft>
              <a:buSzPts val="1100"/>
              <a:buNone/>
            </a:pPr>
            <a:r>
              <a:rPr lang="en-US"/>
              <a:t>idem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1d9d9a69ad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11d9d9a69ad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 little bit background on 5G mmWave. Due to the nature of its high frequency, the mmwave signals are prone to problems such as</a:t>
            </a:r>
            <a:endParaRPr/>
          </a:p>
          <a:p>
            <a:pPr indent="-298450" lvl="0" marL="457200" rtl="0" algn="l">
              <a:lnSpc>
                <a:spcPct val="100000"/>
              </a:lnSpc>
              <a:spcBef>
                <a:spcPts val="0"/>
              </a:spcBef>
              <a:spcAft>
                <a:spcPts val="0"/>
              </a:spcAft>
              <a:buSzPts val="1100"/>
              <a:buChar char="-"/>
            </a:pPr>
            <a:r>
              <a:rPr lang="en-US"/>
              <a:t>idem</a:t>
            </a:r>
            <a:endParaRPr/>
          </a:p>
          <a:p>
            <a:pPr indent="-298450" lvl="0" marL="457200" rtl="0" algn="l">
              <a:lnSpc>
                <a:spcPct val="100000"/>
              </a:lnSpc>
              <a:spcBef>
                <a:spcPts val="0"/>
              </a:spcBef>
              <a:spcAft>
                <a:spcPts val="0"/>
              </a:spcAft>
              <a:buSzPts val="1100"/>
              <a:buChar char="-"/>
            </a:pPr>
            <a:r>
              <a:rPr lang="en-US"/>
              <a:t>idem</a:t>
            </a:r>
            <a:endParaRPr/>
          </a:p>
          <a:p>
            <a:pPr indent="-298450" lvl="0" marL="457200" rtl="0" algn="l">
              <a:lnSpc>
                <a:spcPct val="100000"/>
              </a:lnSpc>
              <a:spcBef>
                <a:spcPts val="0"/>
              </a:spcBef>
              <a:spcAft>
                <a:spcPts val="0"/>
              </a:spcAft>
              <a:buSzPts val="1100"/>
              <a:buChar char="-"/>
            </a:pPr>
            <a:r>
              <a:rPr lang="en-US"/>
              <a:t>idem</a:t>
            </a:r>
            <a:endParaRPr/>
          </a:p>
          <a:p>
            <a:pPr indent="0" lvl="0" marL="0" rtl="0" algn="l">
              <a:lnSpc>
                <a:spcPct val="100000"/>
              </a:lnSpc>
              <a:spcBef>
                <a:spcPts val="0"/>
              </a:spcBef>
              <a:spcAft>
                <a:spcPts val="0"/>
              </a:spcAft>
              <a:buNone/>
            </a:pPr>
            <a:r>
              <a:rPr lang="en-US"/>
              <a:t>Idem</a:t>
            </a:r>
            <a:endParaRPr/>
          </a:p>
          <a:p>
            <a:pPr indent="-298450" lvl="0" marL="457200" rtl="0" algn="l">
              <a:lnSpc>
                <a:spcPct val="100000"/>
              </a:lnSpc>
              <a:spcBef>
                <a:spcPts val="0"/>
              </a:spcBef>
              <a:spcAft>
                <a:spcPts val="0"/>
              </a:spcAft>
              <a:buSzPts val="1100"/>
              <a:buChar char="-"/>
            </a:pPr>
            <a:r>
              <a:rPr lang="en-US"/>
              <a:t>Therefore, to achieve a sustainable connection, the idea is to use multiple </a:t>
            </a:r>
            <a:r>
              <a:rPr lang="en-US"/>
              <a:t>focused </a:t>
            </a:r>
            <a:r>
              <a:rPr lang="en-US"/>
              <a:t>beams to achieve LoS connection between BS and UE. Additionally, this beam-based deployment can actually exploit the </a:t>
            </a:r>
            <a:r>
              <a:rPr lang="en-US"/>
              <a:t>reflection</a:t>
            </a:r>
            <a:r>
              <a:rPr lang="en-US"/>
              <a:t> of focused beams to achieve NLoS connection</a:t>
            </a:r>
            <a:endParaRPr/>
          </a:p>
          <a:p>
            <a:pPr indent="0" lvl="0" marL="0" rtl="0" algn="l">
              <a:lnSpc>
                <a:spcPct val="100000"/>
              </a:lnSpc>
              <a:spcBef>
                <a:spcPts val="0"/>
              </a:spcBef>
              <a:spcAft>
                <a:spcPts val="0"/>
              </a:spcAft>
              <a:buNone/>
            </a:pPr>
            <a:r>
              <a:rPr lang="en-US"/>
              <a:t>The figure shows multiple operation modes of mmWave beam. Firstly, both BS and UE can have multiple directed beams to achieve a connection, which are called Tx and Rx beam, respectively. The first figure (a) is a direct LoS transmission between TX and RX beam pair, figure (b) is a NLoS </a:t>
            </a:r>
            <a:r>
              <a:rPr lang="en-US"/>
              <a:t>transmission</a:t>
            </a:r>
            <a:r>
              <a:rPr lang="en-US"/>
              <a:t> due to beam reflection, figure </a:t>
            </a:r>
            <a:r>
              <a:rPr lang="en-US"/>
              <a:t>(c) shows that Tx beam can be adjusted to achieve a better connection to the UE, while figure (d) shows that Rx beam can also </a:t>
            </a:r>
            <a:r>
              <a:rPr lang="en-US">
                <a:solidFill>
                  <a:schemeClr val="dk1"/>
                </a:solidFill>
              </a:rPr>
              <a:t>similarly </a:t>
            </a:r>
            <a:r>
              <a:rPr lang="en-US"/>
              <a:t>adjusted. This adjustment can be analog or digital, which is a topic called beamforming that is not the scope of this work.</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1d9d9a69ad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11d9d9a69ad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 were able to identify the radio make and model of the mmWave BS, and there are key differences in deployment parameters between these two operators.</a:t>
            </a:r>
            <a:endParaRPr/>
          </a:p>
          <a:p>
            <a:pPr indent="-298450" lvl="0" marL="457200" rtl="0" algn="l">
              <a:lnSpc>
                <a:spcPct val="100000"/>
              </a:lnSpc>
              <a:spcBef>
                <a:spcPts val="0"/>
              </a:spcBef>
              <a:spcAft>
                <a:spcPts val="0"/>
              </a:spcAft>
              <a:buSzPts val="1100"/>
              <a:buChar char="-"/>
            </a:pPr>
            <a:r>
              <a:rPr lang="en-US"/>
              <a:t>First is the PCI assignment where OpX uses unique PCI per antenna panel, which means there can be up to 2 to 3 unique PCI per BS since there are 2 or 3 antenna panels per BS. </a:t>
            </a:r>
            <a:endParaRPr/>
          </a:p>
          <a:p>
            <a:pPr indent="-298450" lvl="0" marL="457200" rtl="0" algn="l">
              <a:lnSpc>
                <a:spcPct val="100000"/>
              </a:lnSpc>
              <a:spcBef>
                <a:spcPts val="0"/>
              </a:spcBef>
              <a:spcAft>
                <a:spcPts val="0"/>
              </a:spcAft>
              <a:buSzPts val="1100"/>
              <a:buChar char="-"/>
            </a:pPr>
            <a:r>
              <a:rPr lang="en-US"/>
              <a:t>On the other hand, OpY uses one unique PCI per BS.</a:t>
            </a:r>
            <a:endParaRPr/>
          </a:p>
          <a:p>
            <a:pPr indent="0" lvl="0" marL="0" rtl="0" algn="l">
              <a:lnSpc>
                <a:spcPct val="100000"/>
              </a:lnSpc>
              <a:spcBef>
                <a:spcPts val="0"/>
              </a:spcBef>
              <a:spcAft>
                <a:spcPts val="0"/>
              </a:spcAft>
              <a:buSzPts val="1100"/>
              <a:buNone/>
            </a:pPr>
            <a:r>
              <a:rPr lang="en-US"/>
              <a:t>There is also difference in the number of beam indices,</a:t>
            </a:r>
            <a:endParaRPr/>
          </a:p>
          <a:p>
            <a:pPr indent="-298450" lvl="0" marL="457200" rtl="0" algn="l">
              <a:lnSpc>
                <a:spcPct val="100000"/>
              </a:lnSpc>
              <a:spcBef>
                <a:spcPts val="0"/>
              </a:spcBef>
              <a:spcAft>
                <a:spcPts val="0"/>
              </a:spcAft>
              <a:buSzPts val="1100"/>
              <a:buChar char="-"/>
            </a:pPr>
            <a:r>
              <a:rPr lang="en-US"/>
              <a:t>OpX with 13 beams per PCI which indicates wider beam width, </a:t>
            </a:r>
            <a:endParaRPr/>
          </a:p>
          <a:p>
            <a:pPr indent="-298450" lvl="0" marL="457200" rtl="0" algn="l">
              <a:lnSpc>
                <a:spcPct val="100000"/>
              </a:lnSpc>
              <a:spcBef>
                <a:spcPts val="0"/>
              </a:spcBef>
              <a:spcAft>
                <a:spcPts val="0"/>
              </a:spcAft>
              <a:buSzPts val="1100"/>
              <a:buChar char="-"/>
            </a:pPr>
            <a:r>
              <a:rPr lang="en-US"/>
              <a:t>and in the opposite OpY with 56 beams per PCI indicating narrower beamwidth</a:t>
            </a:r>
            <a:endParaRPr/>
          </a:p>
          <a:p>
            <a:pPr indent="-298450" lvl="0" marL="457200" rtl="0" algn="l">
              <a:lnSpc>
                <a:spcPct val="100000"/>
              </a:lnSpc>
              <a:spcBef>
                <a:spcPts val="0"/>
              </a:spcBef>
              <a:spcAft>
                <a:spcPts val="0"/>
              </a:spcAft>
              <a:buSzPts val="1100"/>
              <a:buChar char="-"/>
            </a:pPr>
            <a:r>
              <a:rPr lang="en-US"/>
              <a:t>Interestingly, the highest beam index we observed is 29 and 63, for opx and opy respectively, indicating that there are beam index that were not captured due to being inactive or might be observed in higher altitude</a:t>
            </a:r>
            <a:endParaRPr/>
          </a:p>
          <a:p>
            <a:pPr indent="0" lvl="0" marL="0" rtl="0" algn="l">
              <a:lnSpc>
                <a:spcPct val="100000"/>
              </a:lnSpc>
              <a:spcBef>
                <a:spcPts val="0"/>
              </a:spcBef>
              <a:spcAft>
                <a:spcPts val="0"/>
              </a:spcAft>
              <a:buSzPts val="1100"/>
              <a:buNone/>
            </a:pPr>
            <a:r>
              <a:rPr lang="en-US"/>
              <a:t>OpX uses band n261, which is 28 GHz, and n260 which is 39 GHz, while OpY only uses n260</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1d9d9a69ad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11d9d9a69ad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Here is the </a:t>
            </a:r>
            <a:r>
              <a:rPr lang="en-US"/>
              <a:t>comparison</a:t>
            </a:r>
            <a:r>
              <a:rPr lang="en-US"/>
              <a:t> to the full Loop area map to the DT area map. the purple squares indicates the 3 by 1 blocks where we focused our measurements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d9d9a69ad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11d9d9a69ad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idem</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For example on the figure, Tx Beam 0 to n carries the same set of 8 frequencies. In the figure, the CA decision is to aggregate F1 to F4 on UE</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UE picks to receive F1 from Tx Beam 0, F2 from Tx Beam 1, and so on, and they are all received on UE’s Rx Beam 0 and 1 simultaneously</a:t>
            </a:r>
            <a:endParaRPr>
              <a:solidFill>
                <a:schemeClr val="dk1"/>
              </a:solidFill>
            </a:endParaRPr>
          </a:p>
          <a:p>
            <a:pPr indent="0" lvl="0" marL="0" rtl="0" algn="l">
              <a:lnSpc>
                <a:spcPct val="100000"/>
              </a:lnSpc>
              <a:spcBef>
                <a:spcPts val="0"/>
              </a:spcBef>
              <a:spcAft>
                <a:spcPts val="0"/>
              </a:spcAft>
              <a:buSzPts val="1100"/>
              <a:buNone/>
            </a:pPr>
            <a:r>
              <a:rPr lang="en-US">
                <a:solidFill>
                  <a:schemeClr val="dk1"/>
                </a:solidFill>
              </a:rPr>
              <a:t>Therefore, this is unlike a pure implementation of Multiple-Input-Multiple-Output (MIMO) where BS transmit the same signal over multiple frequencies, but this is an aggregation of different signals over space-frequency with receive combining, since for instance, F1 at Tx Beam 1 can be simultaneously used to transmit different data to another UE</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1d9d9a69ad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1d9d9a69ad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1fa48b6f3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11fa48b6f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idem all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1fa48b6f3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11fa48b6f3b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Since RSRP is well defined in the </a:t>
            </a:r>
            <a:r>
              <a:rPr lang="en-US"/>
              <a:t>specification, we </a:t>
            </a:r>
            <a:r>
              <a:rPr lang="en-US"/>
              <a:t>relatively compare RSRP values using </a:t>
            </a:r>
            <a:r>
              <a:rPr lang="en-US">
                <a:solidFill>
                  <a:schemeClr val="dk1"/>
                </a:solidFill>
              </a:rPr>
              <a:t>floating intercept model which is a well known pathloss model</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1fa48b6f3b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11fa48b6f3b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fa48b6f3b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11fa48b6f3b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1fa48b6f3b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11fa48b6f3b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d9d9a69ad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1d9d9a69ad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Recent works have studied mmWave in the theoretical and controlled experiments</a:t>
            </a:r>
            <a:endParaRPr/>
          </a:p>
          <a:p>
            <a:pPr indent="0" lvl="0" marL="0" rtl="0" algn="l">
              <a:lnSpc>
                <a:spcPct val="100000"/>
              </a:lnSpc>
              <a:spcBef>
                <a:spcPts val="0"/>
              </a:spcBef>
              <a:spcAft>
                <a:spcPts val="0"/>
              </a:spcAft>
              <a:buSzPts val="1100"/>
              <a:buNone/>
            </a:pPr>
            <a:r>
              <a:rPr lang="en-US"/>
              <a:t>But our previous works have studied real world deployment using commercial over the shelf or COTS devices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d9d9a69ad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11d9d9a69a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And we identified a need to accurately observe signal parameters of a real deployment</a:t>
            </a:r>
            <a:endParaRPr/>
          </a:p>
          <a:p>
            <a:pPr indent="-298450" lvl="0" marL="457200" rtl="0" algn="l">
              <a:lnSpc>
                <a:spcPct val="100000"/>
              </a:lnSpc>
              <a:spcBef>
                <a:spcPts val="0"/>
              </a:spcBef>
              <a:spcAft>
                <a:spcPts val="0"/>
              </a:spcAft>
              <a:buSzPts val="1100"/>
              <a:buChar char="-"/>
            </a:pPr>
            <a:r>
              <a:rPr lang="en-US"/>
              <a:t>such as RSRP, RB allocation, beam selection, etc</a:t>
            </a:r>
            <a:endParaRPr/>
          </a:p>
          <a:p>
            <a:pPr indent="0" lvl="0" marL="0" rtl="0" algn="l">
              <a:lnSpc>
                <a:spcPct val="100000"/>
              </a:lnSpc>
              <a:spcBef>
                <a:spcPts val="0"/>
              </a:spcBef>
              <a:spcAft>
                <a:spcPts val="0"/>
              </a:spcAft>
              <a:buNone/>
            </a:pPr>
            <a:r>
              <a:rPr lang="en-US"/>
              <a:t>idem</a:t>
            </a:r>
            <a:endParaRPr/>
          </a:p>
          <a:p>
            <a:pPr indent="0" lvl="0" marL="0" rtl="0" algn="l">
              <a:lnSpc>
                <a:spcPct val="100000"/>
              </a:lnSpc>
              <a:spcBef>
                <a:spcPts val="0"/>
              </a:spcBef>
              <a:spcAft>
                <a:spcPts val="0"/>
              </a:spcAft>
              <a:buNone/>
            </a:pPr>
            <a:r>
              <a:rPr lang="en-US"/>
              <a:t>So we utilized a professional idem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d9d9a69ad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1d9d9a69ad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key contributions of this paper as follows, first, we revealed details on the parameters of commercial mmWave deployments related to beam selection and its performance</a:t>
            </a:r>
            <a:endParaRPr/>
          </a:p>
          <a:p>
            <a:pPr indent="0" lvl="0" marL="0" rtl="0" algn="l">
              <a:lnSpc>
                <a:spcPct val="100000"/>
              </a:lnSpc>
              <a:spcBef>
                <a:spcPts val="0"/>
              </a:spcBef>
              <a:spcAft>
                <a:spcPts val="0"/>
              </a:spcAft>
              <a:buSzPts val="1100"/>
              <a:buNone/>
            </a:pPr>
            <a:r>
              <a:rPr lang="en-US"/>
              <a:t>Second, we conducted a city-wide drive test and we are the first to conduct such detailed measurements on a large scope</a:t>
            </a:r>
            <a:endParaRPr/>
          </a:p>
          <a:p>
            <a:pPr indent="0" lvl="0" marL="0" rtl="0" algn="l">
              <a:lnSpc>
                <a:spcPct val="100000"/>
              </a:lnSpc>
              <a:spcBef>
                <a:spcPts val="0"/>
              </a:spcBef>
              <a:spcAft>
                <a:spcPts val="0"/>
              </a:spcAft>
              <a:buSzPts val="1100"/>
              <a:buNone/>
            </a:pPr>
            <a:r>
              <a:rPr lang="en-US"/>
              <a:t>Third, we demonstrate a signal-strength based method to characterize propagation loss on receive signal power.</a:t>
            </a:r>
            <a:endParaRPr/>
          </a:p>
          <a:p>
            <a:pPr indent="0" lvl="0" marL="0" rtl="0" algn="l">
              <a:lnSpc>
                <a:spcPct val="100000"/>
              </a:lnSpc>
              <a:spcBef>
                <a:spcPts val="0"/>
              </a:spcBef>
              <a:spcAft>
                <a:spcPts val="0"/>
              </a:spcAft>
              <a:buSzPts val="1100"/>
              <a:buNone/>
            </a:pPr>
            <a:r>
              <a:rPr lang="en-US"/>
              <a:t>fourth, we empirically evaluate the beam selection mechanisms adopted by the operators.</a:t>
            </a:r>
            <a:endParaRPr/>
          </a:p>
          <a:p>
            <a:pPr indent="0" lvl="0" marL="0" rtl="0" algn="l">
              <a:lnSpc>
                <a:spcPct val="100000"/>
              </a:lnSpc>
              <a:spcBef>
                <a:spcPts val="0"/>
              </a:spcBef>
              <a:spcAft>
                <a:spcPts val="0"/>
              </a:spcAft>
              <a:buSzPts val="1100"/>
              <a:buNone/>
            </a:pPr>
            <a:r>
              <a:rPr lang="en-US"/>
              <a:t>fifth, we proceed to understand the impact of deployment parameters and beam selection on throughput performance</a:t>
            </a:r>
            <a:endParaRPr/>
          </a:p>
          <a:p>
            <a:pPr indent="0" lvl="0" marL="0" rtl="0" algn="l">
              <a:lnSpc>
                <a:spcPct val="100000"/>
              </a:lnSpc>
              <a:spcBef>
                <a:spcPts val="0"/>
              </a:spcBef>
              <a:spcAft>
                <a:spcPts val="0"/>
              </a:spcAft>
              <a:buSzPts val="1100"/>
              <a:buNone/>
            </a:pPr>
            <a:r>
              <a:rPr lang="en-US"/>
              <a:t>and lastly, we provided this detailed measurement dataset to use for free in the following URL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d9d9a69ad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d9d9a69a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d9d9a69ad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11d9d9a69ad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We did measurement in June 2021, and there are two operators that deployed mmWave at the measurement area, which are verizon labelled OpX, and AT&amp;T labelled OpY</a:t>
            </a:r>
            <a:endParaRPr>
              <a:solidFill>
                <a:schemeClr val="dk1"/>
              </a:solidFill>
            </a:endParaRPr>
          </a:p>
          <a:p>
            <a:pPr indent="0" lvl="0" marL="0" rtl="0" algn="l">
              <a:spcBef>
                <a:spcPts val="0"/>
              </a:spcBef>
              <a:spcAft>
                <a:spcPts val="0"/>
              </a:spcAft>
              <a:buNone/>
            </a:pPr>
            <a:r>
              <a:rPr lang="en-US">
                <a:solidFill>
                  <a:schemeClr val="dk1"/>
                </a:solidFill>
              </a:rPr>
              <a:t>Here are the maps of our measurement area:</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the left is labelled BP, is the upper hutchinson field park which is an open field</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and the right is DT or Downtown Chicago, specifically in the Loop area, which is an urban jungle environment with buildings or skyscrapers</a:t>
            </a:r>
            <a:endParaRPr/>
          </a:p>
          <a:p>
            <a:pPr indent="0" lvl="0" marL="0" rtl="0" algn="l">
              <a:lnSpc>
                <a:spcPct val="100000"/>
              </a:lnSpc>
              <a:spcBef>
                <a:spcPts val="0"/>
              </a:spcBef>
              <a:spcAft>
                <a:spcPts val="0"/>
              </a:spcAft>
              <a:buSzPts val="1100"/>
              <a:buNone/>
            </a:pPr>
            <a:r>
              <a:rPr lang="en-US"/>
              <a:t>The walking routes are </a:t>
            </a:r>
            <a:r>
              <a:rPr lang="en-US"/>
              <a:t>shown</a:t>
            </a:r>
            <a:r>
              <a:rPr lang="en-US"/>
              <a:t> on these maps: </a:t>
            </a:r>
            <a:endParaRPr/>
          </a:p>
          <a:p>
            <a:pPr indent="0" lvl="0" marL="0" rtl="0" algn="l">
              <a:lnSpc>
                <a:spcPct val="100000"/>
              </a:lnSpc>
              <a:spcBef>
                <a:spcPts val="0"/>
              </a:spcBef>
              <a:spcAft>
                <a:spcPts val="0"/>
              </a:spcAft>
              <a:buSzPts val="1100"/>
              <a:buNone/>
            </a:pPr>
            <a:r>
              <a:rPr lang="en-US"/>
              <a:t>For BP, we walked on a clockwise, counterclockwise, and two diagonal pattern</a:t>
            </a:r>
            <a:endParaRPr/>
          </a:p>
          <a:p>
            <a:pPr indent="0" lvl="0" marL="0" rtl="0" algn="l">
              <a:lnSpc>
                <a:spcPct val="100000"/>
              </a:lnSpc>
              <a:spcBef>
                <a:spcPts val="0"/>
              </a:spcBef>
              <a:spcAft>
                <a:spcPts val="0"/>
              </a:spcAft>
              <a:buSzPts val="1100"/>
              <a:buNone/>
            </a:pPr>
            <a:r>
              <a:rPr lang="en-US"/>
              <a:t>For DT, we walked on a counterclockwise route through 3 by 1 blocks of streets</a:t>
            </a:r>
            <a:endParaRPr/>
          </a:p>
          <a:p>
            <a:pPr indent="0" lvl="0" marL="0" rtl="0" algn="l">
              <a:lnSpc>
                <a:spcPct val="100000"/>
              </a:lnSpc>
              <a:spcBef>
                <a:spcPts val="0"/>
              </a:spcBef>
              <a:spcAft>
                <a:spcPts val="0"/>
              </a:spcAft>
              <a:buSzPts val="1100"/>
              <a:buNone/>
            </a:pPr>
            <a:r>
              <a:rPr lang="en-US"/>
              <a:t>As shown on the map, at BP, we observed three OpX BSs deployed covering the park, all deployed using 39 GHz</a:t>
            </a:r>
            <a:endParaRPr/>
          </a:p>
          <a:p>
            <a:pPr indent="0" lvl="0" marL="0" rtl="0" algn="l">
              <a:lnSpc>
                <a:spcPct val="100000"/>
              </a:lnSpc>
              <a:spcBef>
                <a:spcPts val="0"/>
              </a:spcBef>
              <a:spcAft>
                <a:spcPts val="0"/>
              </a:spcAft>
              <a:buSzPts val="1100"/>
              <a:buNone/>
            </a:pPr>
            <a:r>
              <a:rPr lang="en-US"/>
              <a:t>While at DT, we observed 4 OpX BSs, 2 BSs on 28 GHz and 2 BSs on 39 GHz</a:t>
            </a:r>
            <a:endParaRPr/>
          </a:p>
          <a:p>
            <a:pPr indent="0" lvl="0" marL="0" rtl="0" algn="l">
              <a:lnSpc>
                <a:spcPct val="100000"/>
              </a:lnSpc>
              <a:spcBef>
                <a:spcPts val="0"/>
              </a:spcBef>
              <a:spcAft>
                <a:spcPts val="0"/>
              </a:spcAft>
              <a:buSzPts val="1100"/>
              <a:buNone/>
            </a:pPr>
            <a:r>
              <a:rPr lang="en-US"/>
              <a:t>On the other hand, OpY deployed 5 BSs, all on 39 GHz</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d9d9a69ad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11d9d9a69ad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 previously mentioned, we used Accuver XCAL to passively collects data this tool uses Qualcomm diagnosis interface to extract information that are listed on the table</a:t>
            </a:r>
            <a:endParaRPr/>
          </a:p>
          <a:p>
            <a:pPr indent="0" lvl="0" marL="0" rtl="0" algn="l">
              <a:lnSpc>
                <a:spcPct val="100000"/>
              </a:lnSpc>
              <a:spcBef>
                <a:spcPts val="0"/>
              </a:spcBef>
              <a:spcAft>
                <a:spcPts val="0"/>
              </a:spcAft>
              <a:buNone/>
            </a:pPr>
            <a:r>
              <a:rPr lang="en-US"/>
              <a:t>And for the UE, we use state-of-the-art galaxy s21 ultra, idem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b="0" l="0" r="0" t="0"/>
          <a:stretch/>
        </p:blipFill>
        <p:spPr>
          <a:xfrm>
            <a:off x="9372600" y="-2057400"/>
            <a:ext cx="4572000" cy="4572000"/>
          </a:xfrm>
          <a:prstGeom prst="rect">
            <a:avLst/>
          </a:prstGeom>
          <a:noFill/>
          <a:ln>
            <a:noFill/>
          </a:ln>
        </p:spPr>
      </p:pic>
      <p:sp>
        <p:nvSpPr>
          <p:cNvPr id="12" name="Google Shape;1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800000"/>
              </a:buClr>
              <a:buSzPts val="6000"/>
              <a:buFont typeface="Arial"/>
              <a:buNone/>
              <a:defRPr sz="6000">
                <a:solidFill>
                  <a:srgbClr val="8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Font typeface="Roboto Medium"/>
              <a:buNone/>
              <a:defRPr sz="2400">
                <a:latin typeface="Roboto Medium"/>
                <a:ea typeface="Roboto Medium"/>
                <a:cs typeface="Roboto Medium"/>
                <a:sym typeface="Roboto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3"/>
          <p:cNvPicPr preferRelativeResize="0"/>
          <p:nvPr/>
        </p:nvPicPr>
        <p:blipFill rotWithShape="1">
          <a:blip r:embed="rId3">
            <a:alphaModFix/>
          </a:blip>
          <a:srcRect b="0" l="0" r="0" t="0"/>
          <a:stretch/>
        </p:blipFill>
        <p:spPr>
          <a:xfrm>
            <a:off x="3733800" y="6096001"/>
            <a:ext cx="3976025" cy="762000"/>
          </a:xfrm>
          <a:prstGeom prst="rect">
            <a:avLst/>
          </a:prstGeom>
          <a:noFill/>
          <a:ln>
            <a:noFill/>
          </a:ln>
        </p:spPr>
      </p:pic>
      <p:pic>
        <p:nvPicPr>
          <p:cNvPr id="18" name="Google Shape;18;p3"/>
          <p:cNvPicPr preferRelativeResize="0"/>
          <p:nvPr/>
        </p:nvPicPr>
        <p:blipFill>
          <a:blip r:embed="rId4">
            <a:alphaModFix/>
          </a:blip>
          <a:stretch>
            <a:fillRect/>
          </a:stretch>
        </p:blipFill>
        <p:spPr>
          <a:xfrm>
            <a:off x="286774" y="6253175"/>
            <a:ext cx="3384657" cy="452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0" y="0"/>
            <a:ext cx="1714500" cy="1714500"/>
          </a:xfrm>
          <a:prstGeom prst="rect">
            <a:avLst/>
          </a:prstGeom>
          <a:noFill/>
          <a:ln>
            <a:noFill/>
          </a:ln>
        </p:spPr>
      </p:pic>
      <p:pic>
        <p:nvPicPr>
          <p:cNvPr id="21" name="Google Shape;21;p4"/>
          <p:cNvPicPr preferRelativeResize="0"/>
          <p:nvPr/>
        </p:nvPicPr>
        <p:blipFill rotWithShape="1">
          <a:blip r:embed="rId3">
            <a:alphaModFix amt="20000"/>
          </a:blip>
          <a:srcRect b="0" l="0" r="0" t="0"/>
          <a:stretch/>
        </p:blipFill>
        <p:spPr>
          <a:xfrm>
            <a:off x="8778240" y="1600200"/>
            <a:ext cx="6858000" cy="6858000"/>
          </a:xfrm>
          <a:prstGeom prst="rect">
            <a:avLst/>
          </a:prstGeom>
          <a:noFill/>
          <a:ln>
            <a:noFill/>
          </a:ln>
        </p:spPr>
      </p:pic>
      <p:sp>
        <p:nvSpPr>
          <p:cNvPr id="22" name="Google Shape;22;p4"/>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solidFill>
                  <a:srgbClr val="8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lvl1pPr indent="-419100" lvl="0" marL="457200">
              <a:lnSpc>
                <a:spcPct val="115000"/>
              </a:lnSpc>
              <a:spcBef>
                <a:spcPts val="0"/>
              </a:spcBef>
              <a:spcAft>
                <a:spcPts val="0"/>
              </a:spcAft>
              <a:buClr>
                <a:schemeClr val="dk1"/>
              </a:buClr>
              <a:buSzPts val="3000"/>
              <a:buChar char="•"/>
              <a:defRPr>
                <a:latin typeface="Roboto"/>
                <a:ea typeface="Roboto"/>
                <a:cs typeface="Roboto"/>
                <a:sym typeface="Roboto"/>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p5"/>
          <p:cNvPicPr preferRelativeResize="0"/>
          <p:nvPr/>
        </p:nvPicPr>
        <p:blipFill rotWithShape="1">
          <a:blip r:embed="rId2">
            <a:alphaModFix/>
          </a:blip>
          <a:srcRect b="0" l="0" r="0" t="0"/>
          <a:stretch/>
        </p:blipFill>
        <p:spPr>
          <a:xfrm>
            <a:off x="9372600" y="-2057400"/>
            <a:ext cx="4572000" cy="457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b="0" l="0" r="0" t="0"/>
          <a:stretch/>
        </p:blipFill>
        <p:spPr>
          <a:xfrm>
            <a:off x="0" y="0"/>
            <a:ext cx="1714500" cy="1714500"/>
          </a:xfrm>
          <a:prstGeom prst="rect">
            <a:avLst/>
          </a:prstGeom>
          <a:noFill/>
          <a:ln>
            <a:noFill/>
          </a:ln>
        </p:spPr>
      </p:pic>
      <p:pic>
        <p:nvPicPr>
          <p:cNvPr id="52" name="Google Shape;52;p8"/>
          <p:cNvPicPr preferRelativeResize="0"/>
          <p:nvPr/>
        </p:nvPicPr>
        <p:blipFill rotWithShape="1">
          <a:blip r:embed="rId2">
            <a:alphaModFix amt="30000"/>
          </a:blip>
          <a:srcRect b="0" l="0" r="0" t="0"/>
          <a:stretch/>
        </p:blipFill>
        <p:spPr>
          <a:xfrm>
            <a:off x="8778240" y="1600200"/>
            <a:ext cx="6858000" cy="6858000"/>
          </a:xfrm>
          <a:prstGeom prst="rect">
            <a:avLst/>
          </a:prstGeom>
          <a:noFill/>
          <a:ln>
            <a:noFill/>
          </a:ln>
        </p:spPr>
      </p:pic>
      <p:sp>
        <p:nvSpPr>
          <p:cNvPr id="53" name="Google Shape;53;p8"/>
          <p:cNvSpPr txBox="1"/>
          <p:nvPr>
            <p:ph type="title"/>
          </p:nvPr>
        </p:nvSpPr>
        <p:spPr>
          <a:xfrm>
            <a:off x="1524000" y="365125"/>
            <a:ext cx="9829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9"/>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1" name="Google Shape;61;p9"/>
          <p:cNvPicPr preferRelativeResize="0"/>
          <p:nvPr/>
        </p:nvPicPr>
        <p:blipFill rotWithShape="1">
          <a:blip r:embed="rId2">
            <a:alphaModFix/>
          </a:blip>
          <a:srcRect b="0" l="0" r="0" t="0"/>
          <a:stretch/>
        </p:blipFill>
        <p:spPr>
          <a:xfrm>
            <a:off x="9372600" y="-2057400"/>
            <a:ext cx="4572000" cy="457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 type="body"/>
          </p:nvPr>
        </p:nvSpPr>
        <p:spPr>
          <a:xfrm>
            <a:off x="5183188" y="2049462"/>
            <a:ext cx="6172200" cy="381158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9" name="Google Shape;69;p10"/>
          <p:cNvPicPr preferRelativeResize="0"/>
          <p:nvPr/>
        </p:nvPicPr>
        <p:blipFill rotWithShape="1">
          <a:blip r:embed="rId2">
            <a:alphaModFix/>
          </a:blip>
          <a:srcRect b="0" l="0" r="0" t="0"/>
          <a:stretch/>
        </p:blipFill>
        <p:spPr>
          <a:xfrm>
            <a:off x="9372600" y="-2057400"/>
            <a:ext cx="4572000" cy="457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p:nvPr>
            <p:ph idx="2" type="pic"/>
          </p:nvPr>
        </p:nvSpPr>
        <p:spPr>
          <a:xfrm>
            <a:off x="5183188" y="2049462"/>
            <a:ext cx="6172200" cy="3811588"/>
          </a:xfrm>
          <a:prstGeom prst="rect">
            <a:avLst/>
          </a:prstGeom>
          <a:noFill/>
          <a:ln>
            <a:noFill/>
          </a:ln>
        </p:spPr>
      </p:sp>
      <p:sp>
        <p:nvSpPr>
          <p:cNvPr id="73" name="Google Shape;73;p11"/>
          <p:cNvSpPr txBox="1"/>
          <p:nvPr>
            <p:ph idx="10" type="dt"/>
          </p:nvPr>
        </p:nvSpPr>
        <p:spPr>
          <a:xfrm>
            <a:off x="5181600" y="6310313"/>
            <a:ext cx="914400" cy="31908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1" type="ftr"/>
          </p:nvPr>
        </p:nvSpPr>
        <p:spPr>
          <a:xfrm>
            <a:off x="6096000" y="6310312"/>
            <a:ext cx="2743200" cy="319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6" name="Google Shape;76;p11"/>
          <p:cNvPicPr preferRelativeResize="0"/>
          <p:nvPr/>
        </p:nvPicPr>
        <p:blipFill rotWithShape="1">
          <a:blip r:embed="rId2">
            <a:alphaModFix/>
          </a:blip>
          <a:srcRect b="0" l="0" r="0" t="0"/>
          <a:stretch/>
        </p:blipFill>
        <p:spPr>
          <a:xfrm>
            <a:off x="9372600" y="-2057400"/>
            <a:ext cx="4572000" cy="4572000"/>
          </a:xfrm>
          <a:prstGeom prst="rect">
            <a:avLst/>
          </a:prstGeom>
          <a:noFill/>
          <a:ln>
            <a:noFill/>
          </a:ln>
        </p:spPr>
      </p:pic>
      <p:sp>
        <p:nvSpPr>
          <p:cNvPr id="77" name="Google Shape;77;p11"/>
          <p:cNvSpPr txBox="1"/>
          <p:nvPr>
            <p:ph idx="1" type="body"/>
          </p:nvPr>
        </p:nvSpPr>
        <p:spPr>
          <a:xfrm>
            <a:off x="839575" y="2057400"/>
            <a:ext cx="3932100" cy="3811500"/>
          </a:xfrm>
          <a:prstGeom prst="rect">
            <a:avLst/>
          </a:prstGeom>
          <a:noFill/>
          <a:ln>
            <a:noFill/>
          </a:ln>
        </p:spPr>
        <p:txBody>
          <a:bodyPr anchorCtr="0" anchor="t" bIns="45700" lIns="91425" spcFirstLastPara="1" rIns="91425" wrap="square" tIns="45700">
            <a:normAutofit/>
          </a:bodyPr>
          <a:lstStyle>
            <a:lvl1pPr indent="-419100" lvl="0" marL="457200" rtl="0">
              <a:lnSpc>
                <a:spcPct val="115000"/>
              </a:lnSpc>
              <a:spcBef>
                <a:spcPts val="0"/>
              </a:spcBef>
              <a:spcAft>
                <a:spcPts val="0"/>
              </a:spcAft>
              <a:buClr>
                <a:schemeClr val="dk1"/>
              </a:buClr>
              <a:buSzPts val="3000"/>
              <a:buChar char="•"/>
              <a:defRPr>
                <a:latin typeface="Roboto"/>
                <a:ea typeface="Roboto"/>
                <a:cs typeface="Roboto"/>
                <a:sym typeface="Roboto"/>
              </a:defRPr>
            </a:lvl1pPr>
            <a:lvl2pPr indent="-381000" lvl="1" marL="914400" rtl="0" algn="l">
              <a:lnSpc>
                <a:spcPct val="90000"/>
              </a:lnSpc>
              <a:spcBef>
                <a:spcPts val="500"/>
              </a:spcBef>
              <a:spcAft>
                <a:spcPts val="0"/>
              </a:spcAft>
              <a:buClr>
                <a:schemeClr val="dk1"/>
              </a:buClr>
              <a:buSzPts val="2400"/>
              <a:buChar char="•"/>
              <a:defRPr/>
            </a:lvl2pPr>
            <a:lvl3pPr indent="-355600" lvl="2" marL="1371600" rtl="0" algn="l">
              <a:lnSpc>
                <a:spcPct val="90000"/>
              </a:lnSpc>
              <a:spcBef>
                <a:spcPts val="500"/>
              </a:spcBef>
              <a:spcAft>
                <a:spcPts val="0"/>
              </a:spcAft>
              <a:buClr>
                <a:schemeClr val="dk1"/>
              </a:buClr>
              <a:buSzPts val="20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800000"/>
              </a:buClr>
              <a:buSzPts val="4400"/>
              <a:buFont typeface="Arial"/>
              <a:buNone/>
              <a:defRPr b="1" i="0" sz="4400" u="none" cap="none" strike="noStrike">
                <a:solidFill>
                  <a:srgbClr val="8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15000"/>
              </a:lnSpc>
              <a:spcBef>
                <a:spcPts val="1000"/>
              </a:spcBef>
              <a:spcAft>
                <a:spcPts val="0"/>
              </a:spcAft>
              <a:buClr>
                <a:schemeClr val="dk1"/>
              </a:buClr>
              <a:buSzPts val="2800"/>
              <a:buFont typeface="Roboto"/>
              <a:buChar char="•"/>
              <a:defRPr i="0" sz="2800" u="none" cap="none" strike="noStrike">
                <a:solidFill>
                  <a:schemeClr val="dk1"/>
                </a:solidFill>
                <a:latin typeface="Roboto"/>
                <a:ea typeface="Roboto"/>
                <a:cs typeface="Roboto"/>
                <a:sym typeface="Roboto"/>
              </a:defRPr>
            </a:lvl1pPr>
            <a:lvl2pPr indent="-381000" lvl="1" marL="914400" marR="0" rtl="0" algn="l">
              <a:lnSpc>
                <a:spcPct val="115000"/>
              </a:lnSpc>
              <a:spcBef>
                <a:spcPts val="500"/>
              </a:spcBef>
              <a:spcAft>
                <a:spcPts val="0"/>
              </a:spcAft>
              <a:buClr>
                <a:schemeClr val="dk1"/>
              </a:buClr>
              <a:buSzPts val="2400"/>
              <a:buFont typeface="Roboto"/>
              <a:buChar char="•"/>
              <a:defRPr i="0" sz="2400" u="none" cap="none" strike="noStrike">
                <a:solidFill>
                  <a:schemeClr val="dk1"/>
                </a:solidFill>
                <a:latin typeface="Roboto"/>
                <a:ea typeface="Roboto"/>
                <a:cs typeface="Roboto"/>
                <a:sym typeface="Roboto"/>
              </a:defRPr>
            </a:lvl2pPr>
            <a:lvl3pPr indent="-355600" lvl="2" marL="1371600" marR="0" rtl="0" algn="l">
              <a:lnSpc>
                <a:spcPct val="115000"/>
              </a:lnSpc>
              <a:spcBef>
                <a:spcPts val="500"/>
              </a:spcBef>
              <a:spcAft>
                <a:spcPts val="0"/>
              </a:spcAft>
              <a:buClr>
                <a:schemeClr val="dk1"/>
              </a:buClr>
              <a:buSzPts val="2000"/>
              <a:buFont typeface="Roboto"/>
              <a:buChar char="•"/>
              <a:defRPr i="0" sz="2000" u="none" cap="none" strike="noStrike">
                <a:solidFill>
                  <a:schemeClr val="dk1"/>
                </a:solidFill>
                <a:latin typeface="Roboto"/>
                <a:ea typeface="Roboto"/>
                <a:cs typeface="Roboto"/>
                <a:sym typeface="Roboto"/>
              </a:defRPr>
            </a:lvl3pPr>
            <a:lvl4pPr indent="-342900" lvl="3" marL="1828800" marR="0" rtl="0" algn="l">
              <a:lnSpc>
                <a:spcPct val="115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4pPr>
            <a:lvl5pPr indent="-342900" lvl="4" marL="2286000" marR="0" rtl="0" algn="l">
              <a:lnSpc>
                <a:spcPct val="115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5pPr>
            <a:lvl6pPr indent="-342900" lvl="5" marL="2743200" marR="0" rtl="0" algn="l">
              <a:lnSpc>
                <a:spcPct val="115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6pPr>
            <a:lvl7pPr indent="-342900" lvl="6" marL="3200400" marR="0" rtl="0" algn="l">
              <a:lnSpc>
                <a:spcPct val="115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7pPr>
            <a:lvl8pPr indent="-342900" lvl="7" marL="3657600" marR="0" rtl="0" algn="l">
              <a:lnSpc>
                <a:spcPct val="115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8pPr>
            <a:lvl9pPr indent="-342900" lvl="8" marL="4114800" marR="0" rtl="0" algn="l">
              <a:lnSpc>
                <a:spcPct val="115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9pPr>
          </a:lstStyle>
          <a:p/>
        </p:txBody>
      </p:sp>
      <p:sp>
        <p:nvSpPr>
          <p:cNvPr id="8" name="Google Shape;8;p2"/>
          <p:cNvSpPr txBox="1"/>
          <p:nvPr>
            <p:ph idx="12" type="sldNum"/>
          </p:nvPr>
        </p:nvSpPr>
        <p:spPr>
          <a:xfrm>
            <a:off x="9982200" y="6310312"/>
            <a:ext cx="1371600" cy="319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 name="Google Shape;9;p2"/>
          <p:cNvSpPr txBox="1"/>
          <p:nvPr/>
        </p:nvSpPr>
        <p:spPr>
          <a:xfrm>
            <a:off x="439175" y="6071975"/>
            <a:ext cx="391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5gbeams.umn.edu"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5gbeams.umn.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5400"/>
              <a:buFont typeface="Arial"/>
              <a:buNone/>
            </a:pPr>
            <a:r>
              <a:rPr lang="en-US" sz="5200">
                <a:solidFill>
                  <a:srgbClr val="800000"/>
                </a:solidFill>
              </a:rPr>
              <a:t>A Comparative Measurement Study of Commercial 5G mmWave Deployments</a:t>
            </a:r>
            <a:endParaRPr sz="5200">
              <a:solidFill>
                <a:srgbClr val="800000"/>
              </a:solidFill>
            </a:endParaRPr>
          </a:p>
        </p:txBody>
      </p:sp>
      <p:sp>
        <p:nvSpPr>
          <p:cNvPr id="83" name="Google Shape;83;p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chemeClr val="dk1"/>
              </a:buClr>
              <a:buSzPts val="2400"/>
              <a:buNone/>
            </a:pPr>
            <a:r>
              <a:rPr lang="en-US">
                <a:latin typeface="Roboto Medium"/>
                <a:ea typeface="Roboto Medium"/>
                <a:cs typeface="Roboto Medium"/>
                <a:sym typeface="Roboto Medium"/>
              </a:rPr>
              <a:t>Arvind Narayanan</a:t>
            </a:r>
            <a:r>
              <a:rPr baseline="30000" lang="en-US">
                <a:latin typeface="Roboto Medium"/>
                <a:ea typeface="Roboto Medium"/>
                <a:cs typeface="Roboto Medium"/>
                <a:sym typeface="Roboto Medium"/>
              </a:rPr>
              <a:t>+</a:t>
            </a:r>
            <a:r>
              <a:rPr lang="en-US">
                <a:latin typeface="Roboto Medium"/>
                <a:ea typeface="Roboto Medium"/>
                <a:cs typeface="Roboto Medium"/>
                <a:sym typeface="Roboto Medium"/>
              </a:rPr>
              <a:t>, Muhammad I. Rochman*</a:t>
            </a:r>
            <a:endParaRPr/>
          </a:p>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0"/>
              </a:spcBef>
              <a:spcAft>
                <a:spcPts val="0"/>
              </a:spcAft>
              <a:buClr>
                <a:schemeClr val="dk1"/>
              </a:buClr>
              <a:buSzPts val="2400"/>
              <a:buNone/>
            </a:pPr>
            <a:r>
              <a:rPr lang="en-US">
                <a:latin typeface="Roboto Medium"/>
                <a:ea typeface="Roboto Medium"/>
                <a:cs typeface="Roboto Medium"/>
                <a:sym typeface="Roboto Medium"/>
              </a:rPr>
              <a:t>Ahmad Hassan</a:t>
            </a:r>
            <a:r>
              <a:rPr baseline="30000" lang="en-US">
                <a:latin typeface="Roboto Medium"/>
                <a:ea typeface="Roboto Medium"/>
                <a:cs typeface="Roboto Medium"/>
                <a:sym typeface="Roboto Medium"/>
              </a:rPr>
              <a:t>+</a:t>
            </a:r>
            <a:r>
              <a:rPr lang="en-US">
                <a:latin typeface="Roboto Medium"/>
                <a:ea typeface="Roboto Medium"/>
                <a:cs typeface="Roboto Medium"/>
                <a:sym typeface="Roboto Medium"/>
              </a:rPr>
              <a:t>, Bariq Firmansyah^, Vanlin Sathya*, Monisha Ghosh*, Feng Qian</a:t>
            </a:r>
            <a:r>
              <a:rPr baseline="30000" lang="en-US">
                <a:latin typeface="Roboto Medium"/>
                <a:ea typeface="Roboto Medium"/>
                <a:cs typeface="Roboto Medium"/>
                <a:sym typeface="Roboto Medium"/>
              </a:rPr>
              <a:t>+</a:t>
            </a:r>
            <a:r>
              <a:rPr lang="en-US">
                <a:latin typeface="Roboto Medium"/>
                <a:ea typeface="Roboto Medium"/>
                <a:cs typeface="Roboto Medium"/>
                <a:sym typeface="Roboto Medium"/>
              </a:rPr>
              <a:t>, Zhi-Li Zhang</a:t>
            </a:r>
            <a:r>
              <a:rPr baseline="30000" lang="en-US">
                <a:latin typeface="Roboto Medium"/>
                <a:ea typeface="Roboto Medium"/>
                <a:cs typeface="Roboto Medium"/>
                <a:sym typeface="Roboto Medium"/>
              </a:rPr>
              <a:t>+</a:t>
            </a:r>
            <a:endParaRPr>
              <a:latin typeface="Roboto Medium"/>
              <a:ea typeface="Roboto Medium"/>
              <a:cs typeface="Roboto Medium"/>
              <a:sym typeface="Roboto Medium"/>
            </a:endParaRPr>
          </a:p>
          <a:p>
            <a:pPr indent="0" lvl="0" marL="0" rtl="0" algn="ctr">
              <a:lnSpc>
                <a:spcPct val="90000"/>
              </a:lnSpc>
              <a:spcBef>
                <a:spcPts val="0"/>
              </a:spcBef>
              <a:spcAft>
                <a:spcPts val="0"/>
              </a:spcAft>
              <a:buClr>
                <a:schemeClr val="dk1"/>
              </a:buClr>
              <a:buSzPts val="2400"/>
              <a:buNone/>
            </a:pPr>
            <a:r>
              <a:t/>
            </a:r>
            <a:endParaRPr>
              <a:latin typeface="Roboto Medium"/>
              <a:ea typeface="Roboto Medium"/>
              <a:cs typeface="Roboto Medium"/>
              <a:sym typeface="Roboto Medium"/>
            </a:endParaRPr>
          </a:p>
          <a:p>
            <a:pPr indent="0" lvl="0" marL="0" rtl="0" algn="ctr">
              <a:lnSpc>
                <a:spcPct val="90000"/>
              </a:lnSpc>
              <a:spcBef>
                <a:spcPts val="0"/>
              </a:spcBef>
              <a:spcAft>
                <a:spcPts val="0"/>
              </a:spcAft>
              <a:buClr>
                <a:schemeClr val="dk1"/>
              </a:buClr>
              <a:buSzPts val="2400"/>
              <a:buNone/>
            </a:pPr>
            <a:r>
              <a:rPr baseline="30000" lang="en-US" sz="1800">
                <a:latin typeface="Roboto Medium"/>
                <a:ea typeface="Roboto Medium"/>
                <a:cs typeface="Roboto Medium"/>
                <a:sym typeface="Roboto Medium"/>
              </a:rPr>
              <a:t>+</a:t>
            </a:r>
            <a:r>
              <a:rPr lang="en-US" sz="1800">
                <a:latin typeface="Roboto Medium"/>
                <a:ea typeface="Roboto Medium"/>
                <a:cs typeface="Roboto Medium"/>
                <a:sym typeface="Roboto Medium"/>
              </a:rPr>
              <a:t>University of Minnesota, </a:t>
            </a:r>
            <a:r>
              <a:rPr lang="en-US" sz="1800">
                <a:latin typeface="Roboto Medium"/>
                <a:ea typeface="Roboto Medium"/>
                <a:cs typeface="Roboto Medium"/>
                <a:sym typeface="Roboto Medium"/>
              </a:rPr>
              <a:t>*University of Chicago, ^Institut Teknologi Bandung</a:t>
            </a:r>
            <a:endParaRPr sz="1800">
              <a:latin typeface="Roboto Medium"/>
              <a:ea typeface="Roboto Medium"/>
              <a:cs typeface="Roboto Medium"/>
              <a:sym typeface="Roboto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1d9d9a69ad_0_109"/>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Utilized Traffic</a:t>
            </a:r>
            <a:endParaRPr/>
          </a:p>
        </p:txBody>
      </p:sp>
      <p:sp>
        <p:nvSpPr>
          <p:cNvPr id="147" name="Google Shape;147;g11d9d9a69ad_0_109"/>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lang="en-US"/>
              <a:t>Ping – measures round trip latency to Google DNS server (8.8.8.8)</a:t>
            </a:r>
            <a:endParaRPr/>
          </a:p>
          <a:p>
            <a:pPr indent="-381000" lvl="1" marL="914400" rtl="0" algn="l">
              <a:lnSpc>
                <a:spcPct val="115000"/>
              </a:lnSpc>
              <a:spcBef>
                <a:spcPts val="0"/>
              </a:spcBef>
              <a:spcAft>
                <a:spcPts val="0"/>
              </a:spcAft>
              <a:buSzPts val="2400"/>
              <a:buChar char="•"/>
            </a:pPr>
            <a:r>
              <a:rPr lang="en-US"/>
              <a:t>Helps ensure 4G and 5G radios connection (RRC_CONNECTED state)</a:t>
            </a:r>
            <a:endParaRPr/>
          </a:p>
          <a:p>
            <a:pPr indent="-381000" lvl="1" marL="914400" rtl="0" algn="l">
              <a:lnSpc>
                <a:spcPct val="115000"/>
              </a:lnSpc>
              <a:spcBef>
                <a:spcPts val="0"/>
              </a:spcBef>
              <a:spcAft>
                <a:spcPts val="0"/>
              </a:spcAft>
              <a:buSzPts val="2400"/>
              <a:buChar char="•"/>
            </a:pPr>
            <a:r>
              <a:rPr lang="en-US"/>
              <a:t>Utilized for beam management and coverage analysis</a:t>
            </a:r>
            <a:endParaRPr/>
          </a:p>
          <a:p>
            <a:pPr indent="-419100" lvl="0" marL="457200" rtl="0" algn="l">
              <a:lnSpc>
                <a:spcPct val="115000"/>
              </a:lnSpc>
              <a:spcBef>
                <a:spcPts val="0"/>
              </a:spcBef>
              <a:spcAft>
                <a:spcPts val="0"/>
              </a:spcAft>
              <a:buSzPts val="3000"/>
              <a:buChar char="•"/>
            </a:pPr>
            <a:r>
              <a:rPr lang="en-US"/>
              <a:t>HTTP – continuous download of a large YUV data blob over HTTPS</a:t>
            </a:r>
            <a:endParaRPr/>
          </a:p>
          <a:p>
            <a:pPr indent="-381000" lvl="1" marL="914400" rtl="0" algn="l">
              <a:lnSpc>
                <a:spcPct val="115000"/>
              </a:lnSpc>
              <a:spcBef>
                <a:spcPts val="0"/>
              </a:spcBef>
              <a:spcAft>
                <a:spcPts val="0"/>
              </a:spcAft>
              <a:buSzPts val="2400"/>
              <a:buChar char="•"/>
            </a:pPr>
            <a:r>
              <a:rPr lang="en-US"/>
              <a:t>Utilized to </a:t>
            </a:r>
            <a:r>
              <a:rPr lang="en-US"/>
              <a:t>understand</a:t>
            </a:r>
            <a:r>
              <a:rPr lang="en-US"/>
              <a:t> the implications of beam management to network performance (</a:t>
            </a:r>
            <a:r>
              <a:rPr i="1" lang="en-US"/>
              <a:t>e.g.</a:t>
            </a:r>
            <a:r>
              <a:rPr lang="en-US"/>
              <a:t>, throughput)</a:t>
            </a:r>
            <a:endParaRPr/>
          </a:p>
        </p:txBody>
      </p:sp>
      <p:sp>
        <p:nvSpPr>
          <p:cNvPr id="148" name="Google Shape;148;g11d9d9a69ad_0_109"/>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1000"/>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1000"/>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1000"/>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1000"/>
                                        <p:tgtEl>
                                          <p:spTgt spid="14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1d9d9a69ad_0_63"/>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5G mmWave Deployments at Chicago</a:t>
            </a:r>
            <a:endParaRPr/>
          </a:p>
        </p:txBody>
      </p:sp>
      <p:sp>
        <p:nvSpPr>
          <p:cNvPr id="154" name="Google Shape;154;g11d9d9a69ad_0_63"/>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55" name="Google Shape;155;g11d9d9a69ad_0_63"/>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1d9d9a69ad_0_57"/>
          <p:cNvSpPr txBox="1"/>
          <p:nvPr>
            <p:ph type="title"/>
          </p:nvPr>
        </p:nvSpPr>
        <p:spPr>
          <a:xfrm>
            <a:off x="839788" y="457200"/>
            <a:ext cx="3932100" cy="1600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34375"/>
              <a:buNone/>
            </a:pPr>
            <a:r>
              <a:rPr lang="en-US"/>
              <a:t>Overview of 5G Deployments in Downtown Chicago</a:t>
            </a:r>
            <a:endParaRPr/>
          </a:p>
        </p:txBody>
      </p:sp>
      <p:sp>
        <p:nvSpPr>
          <p:cNvPr id="161" name="Google Shape;161;g11d9d9a69ad_0_57"/>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62" name="Google Shape;162;g11d9d9a69ad_0_57"/>
          <p:cNvSpPr txBox="1"/>
          <p:nvPr>
            <p:ph idx="1" type="body"/>
          </p:nvPr>
        </p:nvSpPr>
        <p:spPr>
          <a:xfrm>
            <a:off x="839575" y="2057400"/>
            <a:ext cx="3932100" cy="4116300"/>
          </a:xfrm>
          <a:prstGeom prst="rect">
            <a:avLst/>
          </a:prstGeom>
        </p:spPr>
        <p:txBody>
          <a:bodyPr anchorCtr="0" anchor="t" bIns="45700" lIns="91425" spcFirstLastPara="1" rIns="91425" wrap="square" tIns="45700">
            <a:normAutofit fontScale="62500"/>
          </a:bodyPr>
          <a:lstStyle/>
          <a:p>
            <a:pPr indent="-347662" lvl="0" marL="457200" rtl="0" algn="l">
              <a:spcBef>
                <a:spcPts val="0"/>
              </a:spcBef>
              <a:spcAft>
                <a:spcPts val="0"/>
              </a:spcAft>
              <a:buSzPct val="107142"/>
              <a:buChar char="•"/>
            </a:pPr>
            <a:r>
              <a:rPr lang="en-US"/>
              <a:t>W</a:t>
            </a:r>
            <a:r>
              <a:rPr lang="en-US"/>
              <a:t>e drove at low-speeds (&lt;25km/hr) through the Chicago Loop area, while measuring with two phones mounted at the windshield</a:t>
            </a:r>
            <a:endParaRPr/>
          </a:p>
          <a:p>
            <a:pPr indent="-347662" lvl="0" marL="457200" rtl="0" algn="l">
              <a:spcBef>
                <a:spcPts val="0"/>
              </a:spcBef>
              <a:spcAft>
                <a:spcPts val="0"/>
              </a:spcAft>
              <a:buSzPct val="107142"/>
              <a:buChar char="•"/>
            </a:pPr>
            <a:r>
              <a:rPr b="1" lang="en-US"/>
              <a:t>OpX is able to provide mmWave connectivity to the UE for ∼41%</a:t>
            </a:r>
            <a:r>
              <a:rPr lang="en-US"/>
              <a:t> of the time during the entire drive session, while </a:t>
            </a:r>
            <a:r>
              <a:rPr b="1" lang="en-US"/>
              <a:t>OpY provides ∼33%</a:t>
            </a:r>
            <a:endParaRPr b="1"/>
          </a:p>
          <a:p>
            <a:pPr indent="-347662" lvl="0" marL="457200" rtl="0" algn="l">
              <a:spcBef>
                <a:spcPts val="0"/>
              </a:spcBef>
              <a:spcAft>
                <a:spcPts val="0"/>
              </a:spcAft>
              <a:buSzPct val="107142"/>
              <a:buChar char="•"/>
            </a:pPr>
            <a:r>
              <a:rPr lang="en-US"/>
              <a:t>Maximum combined </a:t>
            </a:r>
            <a:r>
              <a:rPr b="1" lang="en-US"/>
              <a:t>mmWave coverage is 35%</a:t>
            </a:r>
            <a:r>
              <a:rPr lang="en-US"/>
              <a:t>, or 24.1 km out of 69.1 km</a:t>
            </a:r>
            <a:endParaRPr/>
          </a:p>
        </p:txBody>
      </p:sp>
      <p:pic>
        <p:nvPicPr>
          <p:cNvPr id="163" name="Google Shape;163;g11d9d9a69ad_0_57"/>
          <p:cNvPicPr preferRelativeResize="0"/>
          <p:nvPr/>
        </p:nvPicPr>
        <p:blipFill>
          <a:blip r:embed="rId3">
            <a:alphaModFix/>
          </a:blip>
          <a:stretch>
            <a:fillRect/>
          </a:stretch>
        </p:blipFill>
        <p:spPr>
          <a:xfrm>
            <a:off x="5133500" y="1240774"/>
            <a:ext cx="6697376" cy="45497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Effect filter="fade" transition="in">
                                      <p:cBhvr>
                                        <p:cTn dur="1000"/>
                                        <p:tgtEl>
                                          <p:spTgt spid="1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Effect filter="fade" transition="in">
                                      <p:cBhvr>
                                        <p:cTn dur="1000"/>
                                        <p:tgtEl>
                                          <p:spTgt spid="1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Effect filter="fade" transition="in">
                                      <p:cBhvr>
                                        <p:cTn dur="1000"/>
                                        <p:tgtEl>
                                          <p:spTgt spid="16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1d9d9a69ad_0_181"/>
          <p:cNvSpPr txBox="1"/>
          <p:nvPr>
            <p:ph type="title"/>
          </p:nvPr>
        </p:nvSpPr>
        <p:spPr>
          <a:xfrm>
            <a:off x="839788" y="457200"/>
            <a:ext cx="3932100" cy="1600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en-US"/>
              <a:t>CA and mmWave Beam</a:t>
            </a:r>
            <a:endParaRPr/>
          </a:p>
        </p:txBody>
      </p:sp>
      <p:sp>
        <p:nvSpPr>
          <p:cNvPr id="169" name="Google Shape;169;g11d9d9a69ad_0_181"/>
          <p:cNvSpPr txBox="1"/>
          <p:nvPr>
            <p:ph idx="1" type="body"/>
          </p:nvPr>
        </p:nvSpPr>
        <p:spPr>
          <a:xfrm>
            <a:off x="839575" y="2057400"/>
            <a:ext cx="3932100" cy="3811500"/>
          </a:xfrm>
          <a:prstGeom prst="rect">
            <a:avLst/>
          </a:prstGeom>
        </p:spPr>
        <p:txBody>
          <a:bodyPr anchorCtr="0" anchor="t" bIns="45700" lIns="91425" spcFirstLastPara="1" rIns="91425" wrap="square" tIns="45700">
            <a:normAutofit fontScale="77500" lnSpcReduction="10000"/>
          </a:bodyPr>
          <a:lstStyle/>
          <a:p>
            <a:pPr indent="-376237" lvl="0" marL="457200" rtl="0" algn="l">
              <a:spcBef>
                <a:spcPts val="0"/>
              </a:spcBef>
              <a:spcAft>
                <a:spcPts val="0"/>
              </a:spcAft>
              <a:buSzPct val="107142"/>
              <a:buChar char="•"/>
            </a:pPr>
            <a:r>
              <a:rPr lang="en-US"/>
              <a:t>When two channels are aggregated, </a:t>
            </a:r>
            <a:r>
              <a:rPr lang="en-US"/>
              <a:t>OpX oftenly use a single beam index while OpY mostly uses two different beam indices.</a:t>
            </a:r>
            <a:endParaRPr/>
          </a:p>
          <a:p>
            <a:pPr indent="-376237" lvl="0" marL="457200" rtl="0" algn="l">
              <a:spcBef>
                <a:spcPts val="0"/>
              </a:spcBef>
              <a:spcAft>
                <a:spcPts val="0"/>
              </a:spcAft>
              <a:buSzPct val="107142"/>
              <a:buChar char="•"/>
            </a:pPr>
            <a:r>
              <a:rPr lang="en-US"/>
              <a:t>OpY uses more beam indices on compared to OpX (56 vs. 13)</a:t>
            </a:r>
            <a:endParaRPr/>
          </a:p>
          <a:p>
            <a:pPr indent="-376237" lvl="0" marL="457200" rtl="0" algn="l">
              <a:spcBef>
                <a:spcPts val="0"/>
              </a:spcBef>
              <a:spcAft>
                <a:spcPts val="0"/>
              </a:spcAft>
              <a:buSzPct val="107142"/>
              <a:buChar char="•"/>
            </a:pPr>
            <a:r>
              <a:rPr lang="en-US"/>
              <a:t>Indicates OpX uses wider beams than OpY.</a:t>
            </a:r>
            <a:endParaRPr/>
          </a:p>
        </p:txBody>
      </p:sp>
      <p:sp>
        <p:nvSpPr>
          <p:cNvPr id="170" name="Google Shape;170;g11d9d9a69ad_0_181"/>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1" name="Google Shape;171;g11d9d9a69ad_0_181"/>
          <p:cNvPicPr preferRelativeResize="0"/>
          <p:nvPr/>
        </p:nvPicPr>
        <p:blipFill>
          <a:blip r:embed="rId3">
            <a:alphaModFix/>
          </a:blip>
          <a:stretch>
            <a:fillRect/>
          </a:stretch>
        </p:blipFill>
        <p:spPr>
          <a:xfrm>
            <a:off x="5362900" y="2209800"/>
            <a:ext cx="6371901" cy="305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1d9d9a69ad_0_197"/>
          <p:cNvSpPr txBox="1"/>
          <p:nvPr>
            <p:ph type="title"/>
          </p:nvPr>
        </p:nvSpPr>
        <p:spPr>
          <a:xfrm>
            <a:off x="839788" y="457200"/>
            <a:ext cx="39321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Beam Coverage in LoS Condition</a:t>
            </a:r>
            <a:endParaRPr/>
          </a:p>
        </p:txBody>
      </p:sp>
      <p:sp>
        <p:nvSpPr>
          <p:cNvPr id="177" name="Google Shape;177;g11d9d9a69ad_0_197"/>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78" name="Google Shape;178;g11d9d9a69ad_0_197"/>
          <p:cNvSpPr txBox="1"/>
          <p:nvPr>
            <p:ph idx="1" type="body"/>
          </p:nvPr>
        </p:nvSpPr>
        <p:spPr>
          <a:xfrm>
            <a:off x="839575" y="2057400"/>
            <a:ext cx="4518000" cy="3811500"/>
          </a:xfrm>
          <a:prstGeom prst="rect">
            <a:avLst/>
          </a:prstGeom>
        </p:spPr>
        <p:txBody>
          <a:bodyPr anchorCtr="0" anchor="t" bIns="45700" lIns="91425" spcFirstLastPara="1" rIns="91425" wrap="square" tIns="45700">
            <a:normAutofit fontScale="92500"/>
          </a:bodyPr>
          <a:lstStyle/>
          <a:p>
            <a:pPr indent="-404812" lvl="0" marL="457200" rtl="0" algn="l">
              <a:spcBef>
                <a:spcPts val="0"/>
              </a:spcBef>
              <a:spcAft>
                <a:spcPts val="0"/>
              </a:spcAft>
              <a:buSzPct val="107142"/>
              <a:buChar char="•"/>
            </a:pPr>
            <a:r>
              <a:rPr lang="en-US"/>
              <a:t>PCI 327 on the figure shows clear demarcation of geographical footprint for each beams index under LoS conditions. </a:t>
            </a:r>
            <a:endParaRPr/>
          </a:p>
          <a:p>
            <a:pPr indent="-404812" lvl="0" marL="457200" rtl="0" algn="l">
              <a:spcBef>
                <a:spcPts val="0"/>
              </a:spcBef>
              <a:spcAft>
                <a:spcPts val="0"/>
              </a:spcAft>
              <a:buSzPct val="107142"/>
              <a:buChar char="•"/>
            </a:pPr>
            <a:r>
              <a:rPr lang="en-US"/>
              <a:t>Each unique beam covers an area approximately between 1,800-4,000 m</a:t>
            </a:r>
            <a:r>
              <a:rPr baseline="30000" lang="en-US"/>
              <a:t>2</a:t>
            </a:r>
            <a:endParaRPr baseline="30000"/>
          </a:p>
        </p:txBody>
      </p:sp>
      <p:pic>
        <p:nvPicPr>
          <p:cNvPr id="179" name="Google Shape;179;g11d9d9a69ad_0_197"/>
          <p:cNvPicPr preferRelativeResize="0"/>
          <p:nvPr/>
        </p:nvPicPr>
        <p:blipFill>
          <a:blip r:embed="rId3">
            <a:alphaModFix/>
          </a:blip>
          <a:stretch>
            <a:fillRect/>
          </a:stretch>
        </p:blipFill>
        <p:spPr>
          <a:xfrm>
            <a:off x="5815419" y="1039175"/>
            <a:ext cx="4974574" cy="4305575"/>
          </a:xfrm>
          <a:prstGeom prst="rect">
            <a:avLst/>
          </a:prstGeom>
          <a:noFill/>
          <a:ln>
            <a:noFill/>
          </a:ln>
        </p:spPr>
      </p:pic>
      <p:pic>
        <p:nvPicPr>
          <p:cNvPr id="180" name="Google Shape;180;g11d9d9a69ad_0_197"/>
          <p:cNvPicPr preferRelativeResize="0"/>
          <p:nvPr/>
        </p:nvPicPr>
        <p:blipFill rotWithShape="1">
          <a:blip r:embed="rId4">
            <a:alphaModFix/>
          </a:blip>
          <a:srcRect b="0" l="0" r="0" t="90598"/>
          <a:stretch/>
        </p:blipFill>
        <p:spPr>
          <a:xfrm>
            <a:off x="5298437" y="5460550"/>
            <a:ext cx="6008539" cy="31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10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1000"/>
                                        <p:tgtEl>
                                          <p:spTgt spid="17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1d9d9a69ad_0_211"/>
          <p:cNvSpPr txBox="1"/>
          <p:nvPr>
            <p:ph idx="1" type="body"/>
          </p:nvPr>
        </p:nvSpPr>
        <p:spPr>
          <a:xfrm>
            <a:off x="839575" y="2057400"/>
            <a:ext cx="3932100" cy="3811500"/>
          </a:xfrm>
          <a:prstGeom prst="rect">
            <a:avLst/>
          </a:prstGeom>
        </p:spPr>
        <p:txBody>
          <a:bodyPr anchorCtr="0" anchor="t" bIns="45700" lIns="91425" spcFirstLastPara="1" rIns="91425" wrap="square" tIns="45700">
            <a:normAutofit fontScale="70000" lnSpcReduction="20000"/>
          </a:bodyPr>
          <a:lstStyle/>
          <a:p>
            <a:pPr indent="-361950" lvl="0" marL="457200" rtl="0" algn="l">
              <a:spcBef>
                <a:spcPts val="0"/>
              </a:spcBef>
              <a:spcAft>
                <a:spcPts val="0"/>
              </a:spcAft>
              <a:buSzPct val="107142"/>
              <a:buChar char="•"/>
            </a:pPr>
            <a:r>
              <a:rPr lang="en-US"/>
              <a:t>In the urban environment of DT, there can be both LoS and NLoS connection between BS and UE</a:t>
            </a:r>
            <a:endParaRPr/>
          </a:p>
          <a:p>
            <a:pPr indent="-361950" lvl="0" marL="457200" rtl="0" algn="l">
              <a:spcBef>
                <a:spcPts val="0"/>
              </a:spcBef>
              <a:spcAft>
                <a:spcPts val="0"/>
              </a:spcAft>
              <a:buSzPct val="107142"/>
              <a:buChar char="•"/>
            </a:pPr>
            <a:r>
              <a:rPr lang="en-US"/>
              <a:t>PCI 479 at the figure, shows </a:t>
            </a:r>
            <a:r>
              <a:rPr lang="en-US"/>
              <a:t>sparse beam coverage unlike the clear footprints observed at BP</a:t>
            </a:r>
            <a:endParaRPr/>
          </a:p>
          <a:p>
            <a:pPr indent="-361950" lvl="0" marL="457200" rtl="0" algn="l">
              <a:spcBef>
                <a:spcPts val="0"/>
              </a:spcBef>
              <a:spcAft>
                <a:spcPts val="0"/>
              </a:spcAft>
              <a:buSzPct val="107142"/>
              <a:buChar char="•"/>
            </a:pPr>
            <a:r>
              <a:rPr lang="en-US"/>
              <a:t>Beam coverage both depends on the reflective environment and the position of UE (orientation, speed, </a:t>
            </a:r>
            <a:r>
              <a:rPr i="1" lang="en-US"/>
              <a:t>etc.</a:t>
            </a:r>
            <a:r>
              <a:rPr lang="en-US"/>
              <a:t>)</a:t>
            </a:r>
            <a:endParaRPr/>
          </a:p>
        </p:txBody>
      </p:sp>
      <p:sp>
        <p:nvSpPr>
          <p:cNvPr id="186" name="Google Shape;186;g11d9d9a69ad_0_211"/>
          <p:cNvSpPr txBox="1"/>
          <p:nvPr>
            <p:ph type="title"/>
          </p:nvPr>
        </p:nvSpPr>
        <p:spPr>
          <a:xfrm>
            <a:off x="839788" y="457200"/>
            <a:ext cx="39321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solidFill>
                  <a:schemeClr val="accent2"/>
                </a:solidFill>
              </a:rPr>
              <a:t>Beam Coverage in NLoS Condition</a:t>
            </a:r>
            <a:endParaRPr/>
          </a:p>
        </p:txBody>
      </p:sp>
      <p:sp>
        <p:nvSpPr>
          <p:cNvPr id="187" name="Google Shape;187;g11d9d9a69ad_0_211"/>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88" name="Google Shape;188;g11d9d9a69ad_0_211"/>
          <p:cNvPicPr preferRelativeResize="0"/>
          <p:nvPr/>
        </p:nvPicPr>
        <p:blipFill rotWithShape="1">
          <a:blip r:embed="rId3">
            <a:alphaModFix/>
          </a:blip>
          <a:srcRect b="0" l="0" r="0" t="0"/>
          <a:stretch/>
        </p:blipFill>
        <p:spPr>
          <a:xfrm>
            <a:off x="5298425" y="2384575"/>
            <a:ext cx="6008551" cy="339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10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1000"/>
                                        <p:tgtEl>
                                          <p:spTgt spid="1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1000"/>
                                        <p:tgtEl>
                                          <p:spTgt spid="18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1d9d9a69ad_0_230"/>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Beam Selection </a:t>
            </a:r>
            <a:r>
              <a:rPr lang="en-US"/>
              <a:t>Analysis</a:t>
            </a:r>
            <a:endParaRPr/>
          </a:p>
        </p:txBody>
      </p:sp>
      <p:sp>
        <p:nvSpPr>
          <p:cNvPr id="194" name="Google Shape;194;g11d9d9a69ad_0_230"/>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95" name="Google Shape;195;g11d9d9a69ad_0_230"/>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11fa48b6f3b_0_49"/>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Serving PCI at BP</a:t>
            </a:r>
            <a:endParaRPr/>
          </a:p>
        </p:txBody>
      </p:sp>
      <p:sp>
        <p:nvSpPr>
          <p:cNvPr id="201" name="Google Shape;201;g11fa48b6f3b_0_49"/>
          <p:cNvSpPr txBox="1"/>
          <p:nvPr>
            <p:ph idx="1" type="body"/>
          </p:nvPr>
        </p:nvSpPr>
        <p:spPr>
          <a:xfrm>
            <a:off x="1524000" y="5032825"/>
            <a:ext cx="9829800" cy="1143900"/>
          </a:xfrm>
          <a:prstGeom prst="rect">
            <a:avLst/>
          </a:prstGeom>
          <a:noFill/>
          <a:ln>
            <a:noFill/>
          </a:ln>
        </p:spPr>
        <p:txBody>
          <a:bodyPr anchorCtr="0" anchor="t" bIns="45700" lIns="91425" spcFirstLastPara="1" rIns="91425" wrap="square" tIns="45700">
            <a:normAutofit fontScale="92500" lnSpcReduction="20000"/>
          </a:bodyPr>
          <a:lstStyle/>
          <a:p>
            <a:pPr indent="-404812" lvl="0" marL="457200" rtl="0" algn="l">
              <a:lnSpc>
                <a:spcPct val="115000"/>
              </a:lnSpc>
              <a:spcBef>
                <a:spcPts val="0"/>
              </a:spcBef>
              <a:spcAft>
                <a:spcPts val="0"/>
              </a:spcAft>
              <a:buSzPct val="107142"/>
              <a:buChar char="•"/>
            </a:pPr>
            <a:r>
              <a:rPr lang="en-US"/>
              <a:t>At BP, UE is connected to the PCI with LoS</a:t>
            </a:r>
            <a:endParaRPr/>
          </a:p>
          <a:p>
            <a:pPr indent="-369569" lvl="1" marL="914400" rtl="0" algn="l">
              <a:lnSpc>
                <a:spcPct val="115000"/>
              </a:lnSpc>
              <a:spcBef>
                <a:spcPts val="0"/>
              </a:spcBef>
              <a:spcAft>
                <a:spcPts val="0"/>
              </a:spcAft>
              <a:buSzPct val="100000"/>
              <a:buChar char="•"/>
            </a:pPr>
            <a:r>
              <a:rPr lang="en-US"/>
              <a:t>Higher probability of connection to PCI 327 when UE facing towards it, and similarly for PCI 333</a:t>
            </a:r>
            <a:endParaRPr/>
          </a:p>
        </p:txBody>
      </p:sp>
      <p:sp>
        <p:nvSpPr>
          <p:cNvPr id="202" name="Google Shape;202;g11fa48b6f3b_0_49"/>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3" name="Google Shape;203;g11fa48b6f3b_0_49"/>
          <p:cNvPicPr preferRelativeResize="0"/>
          <p:nvPr/>
        </p:nvPicPr>
        <p:blipFill>
          <a:blip r:embed="rId3">
            <a:alphaModFix/>
          </a:blip>
          <a:stretch>
            <a:fillRect/>
          </a:stretch>
        </p:blipFill>
        <p:spPr>
          <a:xfrm>
            <a:off x="3098350" y="1843225"/>
            <a:ext cx="5995306" cy="303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1fa48b6f3b_0_66"/>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Serving, Best, and Neighbor Beam</a:t>
            </a:r>
            <a:endParaRPr/>
          </a:p>
        </p:txBody>
      </p:sp>
      <p:sp>
        <p:nvSpPr>
          <p:cNvPr id="209" name="Google Shape;209;g11fa48b6f3b_0_66"/>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lang="en-US"/>
              <a:t>XCAL collects RSRP of multiple Tx beams, each with label:</a:t>
            </a:r>
            <a:endParaRPr/>
          </a:p>
          <a:p>
            <a:pPr indent="-381000" lvl="1" marL="914400" rtl="0" algn="l">
              <a:lnSpc>
                <a:spcPct val="115000"/>
              </a:lnSpc>
              <a:spcBef>
                <a:spcPts val="0"/>
              </a:spcBef>
              <a:spcAft>
                <a:spcPts val="0"/>
              </a:spcAft>
              <a:buSzPts val="2400"/>
              <a:buChar char="•"/>
            </a:pPr>
            <a:r>
              <a:rPr lang="en-US"/>
              <a:t>Serving beam: current beam that serves the UE</a:t>
            </a:r>
            <a:endParaRPr/>
          </a:p>
          <a:p>
            <a:pPr indent="-381000" lvl="1" marL="914400" rtl="0" algn="l">
              <a:lnSpc>
                <a:spcPct val="115000"/>
              </a:lnSpc>
              <a:spcBef>
                <a:spcPts val="0"/>
              </a:spcBef>
              <a:spcAft>
                <a:spcPts val="0"/>
              </a:spcAft>
              <a:buSzPts val="2400"/>
              <a:buChar char="•"/>
            </a:pPr>
            <a:r>
              <a:rPr lang="en-US"/>
              <a:t>Best beam: beam with highest RSRP, it could be serving beam or other beam in other PCI</a:t>
            </a:r>
            <a:endParaRPr/>
          </a:p>
          <a:p>
            <a:pPr indent="-381000" lvl="1" marL="914400" rtl="0" algn="l">
              <a:lnSpc>
                <a:spcPct val="115000"/>
              </a:lnSpc>
              <a:spcBef>
                <a:spcPts val="0"/>
              </a:spcBef>
              <a:spcAft>
                <a:spcPts val="0"/>
              </a:spcAft>
              <a:buSzPts val="2400"/>
              <a:buChar char="•"/>
            </a:pPr>
            <a:r>
              <a:rPr lang="en-US"/>
              <a:t>Neighbor beam: other received beam that is not serving and best beam, there are up to 3 neighbor beams from highest to lowest RSRP</a:t>
            </a:r>
            <a:endParaRPr/>
          </a:p>
        </p:txBody>
      </p:sp>
      <p:sp>
        <p:nvSpPr>
          <p:cNvPr id="210" name="Google Shape;210;g11fa48b6f3b_0_66"/>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1000"/>
                                        <p:tgtEl>
                                          <p:spTgt spid="2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1000"/>
                                        <p:tgtEl>
                                          <p:spTgt spid="2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Effect filter="fade" transition="in">
                                      <p:cBhvr>
                                        <p:cTn dur="1000"/>
                                        <p:tgtEl>
                                          <p:spTgt spid="20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1fa48b6f3b_0_58"/>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Comparison of Serving, Best, and Neighbor Beams’ RSRP</a:t>
            </a:r>
            <a:endParaRPr/>
          </a:p>
        </p:txBody>
      </p:sp>
      <p:sp>
        <p:nvSpPr>
          <p:cNvPr id="216" name="Google Shape;216;g11fa48b6f3b_0_58"/>
          <p:cNvSpPr txBox="1"/>
          <p:nvPr>
            <p:ph idx="1" type="body"/>
          </p:nvPr>
        </p:nvSpPr>
        <p:spPr>
          <a:xfrm>
            <a:off x="1371600" y="5032825"/>
            <a:ext cx="9829800" cy="1596600"/>
          </a:xfrm>
          <a:prstGeom prst="rect">
            <a:avLst/>
          </a:prstGeom>
          <a:noFill/>
          <a:ln>
            <a:noFill/>
          </a:ln>
        </p:spPr>
        <p:txBody>
          <a:bodyPr anchorCtr="0" anchor="t" bIns="45700" lIns="91425" spcFirstLastPara="1" rIns="91425" wrap="square" tIns="45700">
            <a:normAutofit fontScale="85000" lnSpcReduction="20000"/>
          </a:bodyPr>
          <a:lstStyle/>
          <a:p>
            <a:pPr indent="-390525" lvl="0" marL="457200" rtl="0" algn="l">
              <a:lnSpc>
                <a:spcPct val="115000"/>
              </a:lnSpc>
              <a:spcBef>
                <a:spcPts val="0"/>
              </a:spcBef>
              <a:spcAft>
                <a:spcPts val="0"/>
              </a:spcAft>
              <a:buSzPct val="107142"/>
              <a:buChar char="•"/>
            </a:pPr>
            <a:r>
              <a:rPr lang="en-US"/>
              <a:t>On BP, serving beam is best beam most of the time</a:t>
            </a:r>
            <a:endParaRPr/>
          </a:p>
          <a:p>
            <a:pPr indent="-358140" lvl="1" marL="914400" rtl="0" algn="l">
              <a:lnSpc>
                <a:spcPct val="115000"/>
              </a:lnSpc>
              <a:spcBef>
                <a:spcPts val="0"/>
              </a:spcBef>
              <a:spcAft>
                <a:spcPts val="0"/>
              </a:spcAft>
              <a:buSzPct val="100000"/>
              <a:buChar char="•"/>
            </a:pPr>
            <a:r>
              <a:rPr lang="en-US"/>
              <a:t>Big gap between serving and neighbor 1 beam (~14.4 dB)</a:t>
            </a:r>
            <a:endParaRPr/>
          </a:p>
          <a:p>
            <a:pPr indent="-390525" lvl="0" marL="457200" rtl="0" algn="l">
              <a:lnSpc>
                <a:spcPct val="115000"/>
              </a:lnSpc>
              <a:spcBef>
                <a:spcPts val="0"/>
              </a:spcBef>
              <a:spcAft>
                <a:spcPts val="0"/>
              </a:spcAft>
              <a:buSzPct val="107142"/>
              <a:buChar char="•"/>
            </a:pPr>
            <a:r>
              <a:rPr lang="en-US"/>
              <a:t>On DT, serving is not the best beam (~3.6 dB lower)</a:t>
            </a:r>
            <a:endParaRPr/>
          </a:p>
          <a:p>
            <a:pPr indent="-390525" lvl="0" marL="457200" rtl="0" algn="l">
              <a:lnSpc>
                <a:spcPct val="115000"/>
              </a:lnSpc>
              <a:spcBef>
                <a:spcPts val="0"/>
              </a:spcBef>
              <a:spcAft>
                <a:spcPts val="0"/>
              </a:spcAft>
              <a:buSzPct val="107142"/>
              <a:buChar char="•"/>
            </a:pPr>
            <a:r>
              <a:rPr lang="en-US"/>
              <a:t>Differences in environmental features has an impact to beam choice</a:t>
            </a:r>
            <a:endParaRPr/>
          </a:p>
        </p:txBody>
      </p:sp>
      <p:sp>
        <p:nvSpPr>
          <p:cNvPr id="217" name="Google Shape;217;g11fa48b6f3b_0_58"/>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8" name="Google Shape;218;g11fa48b6f3b_0_58"/>
          <p:cNvPicPr preferRelativeResize="0"/>
          <p:nvPr/>
        </p:nvPicPr>
        <p:blipFill>
          <a:blip r:embed="rId3">
            <a:alphaModFix/>
          </a:blip>
          <a:stretch>
            <a:fillRect/>
          </a:stretch>
        </p:blipFill>
        <p:spPr>
          <a:xfrm>
            <a:off x="3220975" y="1843225"/>
            <a:ext cx="5750039" cy="303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10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1000"/>
                                        <p:tgtEl>
                                          <p:spTgt spid="2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1000"/>
                                        <p:tgtEl>
                                          <p:spTgt spid="2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Effect filter="fade" transition="in">
                                      <p:cBhvr>
                                        <p:cTn dur="1000"/>
                                        <p:tgtEl>
                                          <p:spTgt spid="21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1e9362fbb2_0_0"/>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Outline</a:t>
            </a:r>
            <a:endParaRPr/>
          </a:p>
        </p:txBody>
      </p:sp>
      <p:sp>
        <p:nvSpPr>
          <p:cNvPr id="89" name="Google Shape;89;g11e9362fbb2_0_0"/>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50000"/>
              </a:lnSpc>
              <a:spcBef>
                <a:spcPts val="0"/>
              </a:spcBef>
              <a:spcAft>
                <a:spcPts val="0"/>
              </a:spcAft>
              <a:buSzPts val="3000"/>
              <a:buFont typeface="Roboto"/>
              <a:buChar char="•"/>
            </a:pPr>
            <a:r>
              <a:rPr lang="en-US">
                <a:latin typeface="Roboto"/>
                <a:ea typeface="Roboto"/>
                <a:cs typeface="Roboto"/>
                <a:sym typeface="Roboto"/>
              </a:rPr>
              <a:t>Measurement Tools and Methodology</a:t>
            </a:r>
            <a:endParaRPr>
              <a:latin typeface="Roboto"/>
              <a:ea typeface="Roboto"/>
              <a:cs typeface="Roboto"/>
              <a:sym typeface="Roboto"/>
            </a:endParaRPr>
          </a:p>
          <a:p>
            <a:pPr indent="-419100" lvl="0" marL="457200" rtl="0" algn="l">
              <a:lnSpc>
                <a:spcPct val="150000"/>
              </a:lnSpc>
              <a:spcBef>
                <a:spcPts val="0"/>
              </a:spcBef>
              <a:spcAft>
                <a:spcPts val="0"/>
              </a:spcAft>
              <a:buSzPts val="3000"/>
              <a:buFont typeface="Roboto"/>
              <a:buChar char="•"/>
            </a:pPr>
            <a:r>
              <a:rPr lang="en-US">
                <a:latin typeface="Roboto"/>
                <a:ea typeface="Roboto"/>
                <a:cs typeface="Roboto"/>
                <a:sym typeface="Roboto"/>
              </a:rPr>
              <a:t>Overview of Operators and Deployments</a:t>
            </a:r>
            <a:endParaRPr>
              <a:latin typeface="Roboto"/>
              <a:ea typeface="Roboto"/>
              <a:cs typeface="Roboto"/>
              <a:sym typeface="Roboto"/>
            </a:endParaRPr>
          </a:p>
          <a:p>
            <a:pPr indent="-419100" lvl="0" marL="457200" rtl="0" algn="l">
              <a:lnSpc>
                <a:spcPct val="150000"/>
              </a:lnSpc>
              <a:spcBef>
                <a:spcPts val="0"/>
              </a:spcBef>
              <a:spcAft>
                <a:spcPts val="0"/>
              </a:spcAft>
              <a:buSzPts val="3000"/>
              <a:buFont typeface="Roboto"/>
              <a:buChar char="•"/>
            </a:pPr>
            <a:r>
              <a:rPr lang="en-US">
                <a:latin typeface="Roboto"/>
                <a:ea typeface="Roboto"/>
                <a:cs typeface="Roboto"/>
                <a:sym typeface="Roboto"/>
              </a:rPr>
              <a:t>Beam Selection Analysis</a:t>
            </a:r>
            <a:endParaRPr>
              <a:latin typeface="Roboto"/>
              <a:ea typeface="Roboto"/>
              <a:cs typeface="Roboto"/>
              <a:sym typeface="Roboto"/>
            </a:endParaRPr>
          </a:p>
          <a:p>
            <a:pPr indent="-419100" lvl="0" marL="457200" rtl="0" algn="l">
              <a:lnSpc>
                <a:spcPct val="150000"/>
              </a:lnSpc>
              <a:spcBef>
                <a:spcPts val="0"/>
              </a:spcBef>
              <a:spcAft>
                <a:spcPts val="0"/>
              </a:spcAft>
              <a:buSzPts val="3000"/>
              <a:buFont typeface="Roboto"/>
              <a:buChar char="•"/>
            </a:pPr>
            <a:r>
              <a:rPr lang="en-US">
                <a:latin typeface="Roboto"/>
                <a:ea typeface="Roboto"/>
                <a:cs typeface="Roboto"/>
                <a:sym typeface="Roboto"/>
              </a:rPr>
              <a:t>Performance Analysis</a:t>
            </a:r>
            <a:endParaRPr>
              <a:latin typeface="Roboto"/>
              <a:ea typeface="Roboto"/>
              <a:cs typeface="Roboto"/>
              <a:sym typeface="Roboto"/>
            </a:endParaRPr>
          </a:p>
          <a:p>
            <a:pPr indent="-419100" lvl="0" marL="457200" rtl="0" algn="l">
              <a:lnSpc>
                <a:spcPct val="150000"/>
              </a:lnSpc>
              <a:spcBef>
                <a:spcPts val="0"/>
              </a:spcBef>
              <a:spcAft>
                <a:spcPts val="0"/>
              </a:spcAft>
              <a:buSzPts val="3000"/>
              <a:buFont typeface="Roboto"/>
              <a:buChar char="•"/>
            </a:pPr>
            <a:r>
              <a:rPr lang="en-US">
                <a:latin typeface="Roboto"/>
                <a:ea typeface="Roboto"/>
                <a:cs typeface="Roboto"/>
                <a:sym typeface="Roboto"/>
              </a:rPr>
              <a:t>Conclusions</a:t>
            </a:r>
            <a:endParaRPr>
              <a:latin typeface="Roboto"/>
              <a:ea typeface="Roboto"/>
              <a:cs typeface="Roboto"/>
              <a:sym typeface="Roboto"/>
            </a:endParaRPr>
          </a:p>
        </p:txBody>
      </p:sp>
      <p:sp>
        <p:nvSpPr>
          <p:cNvPr id="90" name="Google Shape;90;g11e9362fbb2_0_0"/>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1000"/>
                                        <p:tgtEl>
                                          <p:spTgt spid="8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11fa48b6f3b_0_73"/>
          <p:cNvSpPr txBox="1"/>
          <p:nvPr>
            <p:ph idx="1" type="body"/>
          </p:nvPr>
        </p:nvSpPr>
        <p:spPr>
          <a:xfrm>
            <a:off x="1524000" y="4214500"/>
            <a:ext cx="9829800" cy="1962300"/>
          </a:xfrm>
          <a:prstGeom prst="rect">
            <a:avLst/>
          </a:prstGeom>
          <a:noFill/>
          <a:ln>
            <a:noFill/>
          </a:ln>
        </p:spPr>
        <p:txBody>
          <a:bodyPr anchorCtr="0" anchor="t" bIns="45700" lIns="91425" spcFirstLastPara="1" rIns="91425" wrap="square" tIns="45700">
            <a:normAutofit fontScale="70000"/>
          </a:bodyPr>
          <a:lstStyle/>
          <a:p>
            <a:pPr indent="-361950" lvl="0" marL="457200" rtl="0" algn="l">
              <a:lnSpc>
                <a:spcPct val="115000"/>
              </a:lnSpc>
              <a:spcBef>
                <a:spcPts val="0"/>
              </a:spcBef>
              <a:spcAft>
                <a:spcPts val="0"/>
              </a:spcAft>
              <a:buSzPct val="107142"/>
              <a:buChar char="•"/>
            </a:pPr>
            <a:r>
              <a:rPr lang="en-US"/>
              <a:t>OpY utilized more beam indices but with considerably low delay</a:t>
            </a:r>
            <a:endParaRPr/>
          </a:p>
          <a:p>
            <a:pPr indent="-335280" lvl="1" marL="914400" rtl="0" algn="l">
              <a:lnSpc>
                <a:spcPct val="115000"/>
              </a:lnSpc>
              <a:spcBef>
                <a:spcPts val="0"/>
              </a:spcBef>
              <a:spcAft>
                <a:spcPts val="0"/>
              </a:spcAft>
              <a:buSzPct val="100000"/>
              <a:buChar char="•"/>
            </a:pPr>
            <a:r>
              <a:rPr lang="en-US"/>
              <a:t>Possibly used a more efficient beam management algorithm</a:t>
            </a:r>
            <a:endParaRPr/>
          </a:p>
          <a:p>
            <a:pPr indent="-361950" lvl="0" marL="457200" rtl="0" algn="l">
              <a:lnSpc>
                <a:spcPct val="115000"/>
              </a:lnSpc>
              <a:spcBef>
                <a:spcPts val="0"/>
              </a:spcBef>
              <a:spcAft>
                <a:spcPts val="0"/>
              </a:spcAft>
              <a:buSzPct val="107142"/>
              <a:buChar char="•"/>
            </a:pPr>
            <a:r>
              <a:rPr lang="en-US"/>
              <a:t>Overall, BSs with 39 GHz operation has higher intra-BS switching delay</a:t>
            </a:r>
            <a:endParaRPr/>
          </a:p>
          <a:p>
            <a:pPr indent="-361950" lvl="0" marL="457200" rtl="0" algn="l">
              <a:lnSpc>
                <a:spcPct val="115000"/>
              </a:lnSpc>
              <a:spcBef>
                <a:spcPts val="0"/>
              </a:spcBef>
              <a:spcAft>
                <a:spcPts val="0"/>
              </a:spcAft>
              <a:buSzPct val="107142"/>
              <a:buChar char="•"/>
            </a:pPr>
            <a:r>
              <a:rPr lang="en-US"/>
              <a:t>Inter-BS switching has higher delay and interval due to the distance between BSs</a:t>
            </a:r>
            <a:endParaRPr/>
          </a:p>
          <a:p>
            <a:pPr indent="-335280" lvl="1" marL="914400" rtl="0" algn="l">
              <a:lnSpc>
                <a:spcPct val="115000"/>
              </a:lnSpc>
              <a:spcBef>
                <a:spcPts val="0"/>
              </a:spcBef>
              <a:spcAft>
                <a:spcPts val="0"/>
              </a:spcAft>
              <a:buSzPct val="100000"/>
              <a:buChar char="•"/>
            </a:pPr>
            <a:r>
              <a:rPr lang="en-US"/>
              <a:t>OpX’s 39 GHz BSs are deployed 340 m between each other, UE never switch between them</a:t>
            </a:r>
            <a:endParaRPr/>
          </a:p>
        </p:txBody>
      </p:sp>
      <p:sp>
        <p:nvSpPr>
          <p:cNvPr id="224" name="Google Shape;224;g11fa48b6f3b_0_73"/>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Beam Switching Statistics at DT</a:t>
            </a:r>
            <a:endParaRPr/>
          </a:p>
        </p:txBody>
      </p:sp>
      <p:sp>
        <p:nvSpPr>
          <p:cNvPr id="225" name="Google Shape;225;g11fa48b6f3b_0_73"/>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6" name="Google Shape;226;g11fa48b6f3b_0_73"/>
          <p:cNvPicPr preferRelativeResize="0"/>
          <p:nvPr/>
        </p:nvPicPr>
        <p:blipFill>
          <a:blip r:embed="rId3">
            <a:alphaModFix/>
          </a:blip>
          <a:stretch>
            <a:fillRect/>
          </a:stretch>
        </p:blipFill>
        <p:spPr>
          <a:xfrm>
            <a:off x="2424113" y="1843225"/>
            <a:ext cx="7343775" cy="2247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1000"/>
                                        <p:tgtEl>
                                          <p:spTgt spid="2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animEffect filter="fade" transition="in">
                                      <p:cBhvr>
                                        <p:cTn dur="1000"/>
                                        <p:tgtEl>
                                          <p:spTgt spid="2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animEffect filter="fade" transition="in">
                                      <p:cBhvr>
                                        <p:cTn dur="1000"/>
                                        <p:tgtEl>
                                          <p:spTgt spid="2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animEffect filter="fade" transition="in">
                                      <p:cBhvr>
                                        <p:cTn dur="1000"/>
                                        <p:tgtEl>
                                          <p:spTgt spid="2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xEl>
                                              <p:pRg end="4" st="4"/>
                                            </p:txEl>
                                          </p:spTgt>
                                        </p:tgtEl>
                                        <p:attrNameLst>
                                          <p:attrName>style.visibility</p:attrName>
                                        </p:attrNameLst>
                                      </p:cBhvr>
                                      <p:to>
                                        <p:strVal val="visible"/>
                                      </p:to>
                                    </p:set>
                                    <p:animEffect filter="fade" transition="in">
                                      <p:cBhvr>
                                        <p:cTn dur="1000"/>
                                        <p:tgtEl>
                                          <p:spTgt spid="22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11d9d9a69ad_0_236"/>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Performance </a:t>
            </a:r>
            <a:r>
              <a:rPr lang="en-US"/>
              <a:t>Analysis</a:t>
            </a:r>
            <a:endParaRPr/>
          </a:p>
        </p:txBody>
      </p:sp>
      <p:sp>
        <p:nvSpPr>
          <p:cNvPr id="232" name="Google Shape;232;g11d9d9a69ad_0_236"/>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33" name="Google Shape;233;g11d9d9a69ad_0_236"/>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1fa48b6f3b_0_91"/>
          <p:cNvSpPr txBox="1"/>
          <p:nvPr>
            <p:ph idx="1" type="body"/>
          </p:nvPr>
        </p:nvSpPr>
        <p:spPr>
          <a:xfrm>
            <a:off x="1524000" y="4747625"/>
            <a:ext cx="9829800" cy="1429200"/>
          </a:xfrm>
          <a:prstGeom prst="rect">
            <a:avLst/>
          </a:prstGeom>
          <a:noFill/>
          <a:ln>
            <a:noFill/>
          </a:ln>
        </p:spPr>
        <p:txBody>
          <a:bodyPr anchorCtr="0" anchor="t" bIns="45700" lIns="91425" spcFirstLastPara="1" rIns="91425" wrap="square" tIns="45700">
            <a:normAutofit fontScale="85000"/>
          </a:bodyPr>
          <a:lstStyle/>
          <a:p>
            <a:pPr indent="-390525" lvl="0" marL="457200" rtl="0" algn="l">
              <a:lnSpc>
                <a:spcPct val="115000"/>
              </a:lnSpc>
              <a:spcBef>
                <a:spcPts val="0"/>
              </a:spcBef>
              <a:spcAft>
                <a:spcPts val="0"/>
              </a:spcAft>
              <a:buSzPct val="107142"/>
              <a:buChar char="•"/>
            </a:pPr>
            <a:r>
              <a:rPr lang="en-US"/>
              <a:t>OpX only aggregates a maximum of 4 channels in 28 GHz, while it only uses 1 channel (no aggregation) most of the time</a:t>
            </a:r>
            <a:endParaRPr/>
          </a:p>
          <a:p>
            <a:pPr indent="-390525" lvl="0" marL="457200" rtl="0" algn="l">
              <a:lnSpc>
                <a:spcPct val="115000"/>
              </a:lnSpc>
              <a:spcBef>
                <a:spcPts val="0"/>
              </a:spcBef>
              <a:spcAft>
                <a:spcPts val="0"/>
              </a:spcAft>
              <a:buSzPct val="107142"/>
              <a:buChar char="•"/>
            </a:pPr>
            <a:r>
              <a:rPr lang="en-US"/>
              <a:t>Both OpX and OpY more oftenly </a:t>
            </a:r>
            <a:r>
              <a:rPr lang="en-US"/>
              <a:t>aggregates 8 channels </a:t>
            </a:r>
            <a:r>
              <a:rPr lang="en-US"/>
              <a:t>in 39 GHz</a:t>
            </a:r>
            <a:endParaRPr/>
          </a:p>
        </p:txBody>
      </p:sp>
      <p:sp>
        <p:nvSpPr>
          <p:cNvPr id="239" name="Google Shape;239;g11fa48b6f3b_0_91"/>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Channel Aggregation on DT</a:t>
            </a:r>
            <a:endParaRPr/>
          </a:p>
        </p:txBody>
      </p:sp>
      <p:sp>
        <p:nvSpPr>
          <p:cNvPr id="240" name="Google Shape;240;g11fa48b6f3b_0_91"/>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1" name="Google Shape;241;g11fa48b6f3b_0_91"/>
          <p:cNvPicPr preferRelativeResize="0"/>
          <p:nvPr/>
        </p:nvPicPr>
        <p:blipFill>
          <a:blip r:embed="rId3">
            <a:alphaModFix/>
          </a:blip>
          <a:stretch>
            <a:fillRect/>
          </a:stretch>
        </p:blipFill>
        <p:spPr>
          <a:xfrm>
            <a:off x="2888663" y="1843225"/>
            <a:ext cx="6414671" cy="269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0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1000"/>
                                        <p:tgtEl>
                                          <p:spTgt spid="23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1fa48b6f3b_0_83"/>
          <p:cNvSpPr txBox="1"/>
          <p:nvPr>
            <p:ph idx="1" type="body"/>
          </p:nvPr>
        </p:nvSpPr>
        <p:spPr>
          <a:xfrm>
            <a:off x="685800" y="1612875"/>
            <a:ext cx="4915800" cy="4452000"/>
          </a:xfrm>
          <a:prstGeom prst="rect">
            <a:avLst/>
          </a:prstGeom>
          <a:noFill/>
          <a:ln>
            <a:noFill/>
          </a:ln>
        </p:spPr>
        <p:txBody>
          <a:bodyPr anchorCtr="0" anchor="t" bIns="45700" lIns="91425" spcFirstLastPara="1" rIns="91425" wrap="square" tIns="45700">
            <a:normAutofit fontScale="77500" lnSpcReduction="10000"/>
          </a:bodyPr>
          <a:lstStyle/>
          <a:p>
            <a:pPr indent="-376237" lvl="0" marL="457200" rtl="0" algn="l">
              <a:lnSpc>
                <a:spcPct val="115000"/>
              </a:lnSpc>
              <a:spcBef>
                <a:spcPts val="0"/>
              </a:spcBef>
              <a:spcAft>
                <a:spcPts val="0"/>
              </a:spcAft>
              <a:buSzPct val="107142"/>
              <a:buChar char="•"/>
            </a:pPr>
            <a:r>
              <a:rPr lang="en-US"/>
              <a:t>OpX 28 GHz has the lowest maximum </a:t>
            </a:r>
            <a:r>
              <a:rPr lang="en-US"/>
              <a:t>throughput</a:t>
            </a:r>
            <a:r>
              <a:rPr lang="en-US"/>
              <a:t> due to 4 maximum channel </a:t>
            </a:r>
            <a:r>
              <a:rPr lang="en-US"/>
              <a:t>aggregation</a:t>
            </a:r>
            <a:r>
              <a:rPr lang="en-US"/>
              <a:t>, and high probability of not using aggregation</a:t>
            </a:r>
            <a:endParaRPr/>
          </a:p>
          <a:p>
            <a:pPr indent="-376237" lvl="0" marL="457200" rtl="0" algn="l">
              <a:lnSpc>
                <a:spcPct val="115000"/>
              </a:lnSpc>
              <a:spcBef>
                <a:spcPts val="0"/>
              </a:spcBef>
              <a:spcAft>
                <a:spcPts val="0"/>
              </a:spcAft>
              <a:buSzPct val="107142"/>
              <a:buChar char="•"/>
            </a:pPr>
            <a:r>
              <a:rPr lang="en-US"/>
              <a:t>OpX 39 GHz has the best </a:t>
            </a:r>
            <a:r>
              <a:rPr lang="en-US"/>
              <a:t>median throughput due to higher probability of aggregating 8 channels</a:t>
            </a:r>
            <a:endParaRPr/>
          </a:p>
          <a:p>
            <a:pPr indent="-346710" lvl="1" marL="914400" rtl="0" algn="l">
              <a:lnSpc>
                <a:spcPct val="115000"/>
              </a:lnSpc>
              <a:spcBef>
                <a:spcPts val="0"/>
              </a:spcBef>
              <a:spcAft>
                <a:spcPts val="0"/>
              </a:spcAft>
              <a:buSzPct val="100000"/>
              <a:buChar char="•"/>
            </a:pPr>
            <a:r>
              <a:rPr lang="en-US"/>
              <a:t>However, its median throughput when d &gt; 100 m is lesser, indicating that the increased CA outweigh the reduced RSRP due to distance</a:t>
            </a:r>
            <a:endParaRPr/>
          </a:p>
        </p:txBody>
      </p:sp>
      <p:sp>
        <p:nvSpPr>
          <p:cNvPr id="247" name="Google Shape;247;g11fa48b6f3b_0_83"/>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Throughput Comparison at DT</a:t>
            </a:r>
            <a:endParaRPr/>
          </a:p>
        </p:txBody>
      </p:sp>
      <p:sp>
        <p:nvSpPr>
          <p:cNvPr id="248" name="Google Shape;248;g11fa48b6f3b_0_83"/>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9" name="Google Shape;249;g11fa48b6f3b_0_83"/>
          <p:cNvPicPr preferRelativeResize="0"/>
          <p:nvPr/>
        </p:nvPicPr>
        <p:blipFill>
          <a:blip r:embed="rId3">
            <a:alphaModFix/>
          </a:blip>
          <a:stretch>
            <a:fillRect/>
          </a:stretch>
        </p:blipFill>
        <p:spPr>
          <a:xfrm>
            <a:off x="5567723" y="1919425"/>
            <a:ext cx="6393650" cy="3559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Effect filter="fade" transition="in">
                                      <p:cBhvr>
                                        <p:cTn dur="1000"/>
                                        <p:tgtEl>
                                          <p:spTgt spid="2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Effect filter="fade" transition="in">
                                      <p:cBhvr>
                                        <p:cTn dur="1000"/>
                                        <p:tgtEl>
                                          <p:spTgt spid="2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Effect filter="fade" transition="in">
                                      <p:cBhvr>
                                        <p:cTn dur="1000"/>
                                        <p:tgtEl>
                                          <p:spTgt spid="24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11fa48b6f3b_0_100"/>
          <p:cNvSpPr txBox="1"/>
          <p:nvPr>
            <p:ph idx="1" type="body"/>
          </p:nvPr>
        </p:nvSpPr>
        <p:spPr>
          <a:xfrm>
            <a:off x="685800" y="1612875"/>
            <a:ext cx="4915800" cy="44520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lang="en-US"/>
              <a:t>Throughput on a 5 minutes timeline: walking from LaSalle-Jackson to State-Jackson</a:t>
            </a:r>
            <a:endParaRPr/>
          </a:p>
          <a:p>
            <a:pPr indent="-419100" lvl="0" marL="457200" rtl="0" algn="l">
              <a:lnSpc>
                <a:spcPct val="115000"/>
              </a:lnSpc>
              <a:spcBef>
                <a:spcPts val="0"/>
              </a:spcBef>
              <a:spcAft>
                <a:spcPts val="0"/>
              </a:spcAft>
              <a:buSzPts val="3000"/>
              <a:buChar char="•"/>
            </a:pPr>
            <a:r>
              <a:rPr lang="en-US"/>
              <a:t>Uniform throughput achieved by OpY due to dense (3 BSs) deployment</a:t>
            </a:r>
            <a:endParaRPr/>
          </a:p>
        </p:txBody>
      </p:sp>
      <p:sp>
        <p:nvSpPr>
          <p:cNvPr id="255" name="Google Shape;255;g11fa48b6f3b_0_100"/>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Throughput vs. Time at DT</a:t>
            </a:r>
            <a:endParaRPr/>
          </a:p>
        </p:txBody>
      </p:sp>
      <p:sp>
        <p:nvSpPr>
          <p:cNvPr id="256" name="Google Shape;256;g11fa48b6f3b_0_100"/>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57" name="Google Shape;257;g11fa48b6f3b_0_100"/>
          <p:cNvPicPr preferRelativeResize="0"/>
          <p:nvPr/>
        </p:nvPicPr>
        <p:blipFill>
          <a:blip r:embed="rId3">
            <a:alphaModFix/>
          </a:blip>
          <a:stretch>
            <a:fillRect/>
          </a:stretch>
        </p:blipFill>
        <p:spPr>
          <a:xfrm>
            <a:off x="6475682" y="2499090"/>
            <a:ext cx="5023466" cy="3582612"/>
          </a:xfrm>
          <a:prstGeom prst="rect">
            <a:avLst/>
          </a:prstGeom>
          <a:noFill/>
          <a:ln>
            <a:noFill/>
          </a:ln>
        </p:spPr>
      </p:pic>
      <p:pic>
        <p:nvPicPr>
          <p:cNvPr id="258" name="Google Shape;258;g11fa48b6f3b_0_100"/>
          <p:cNvPicPr preferRelativeResize="0"/>
          <p:nvPr/>
        </p:nvPicPr>
        <p:blipFill rotWithShape="1">
          <a:blip r:embed="rId4">
            <a:alphaModFix/>
          </a:blip>
          <a:srcRect b="38805" l="32591" r="6751" t="41587"/>
          <a:stretch/>
        </p:blipFill>
        <p:spPr>
          <a:xfrm>
            <a:off x="6475675" y="1384275"/>
            <a:ext cx="5625000" cy="1022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10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1000"/>
                                        <p:tgtEl>
                                          <p:spTgt spid="25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11fa48b6f3b_0_110"/>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lang="en-US"/>
              <a:t>At BP, we put 3 UEs (S21 phones) at 50 meters to PCI 327</a:t>
            </a:r>
            <a:endParaRPr/>
          </a:p>
          <a:p>
            <a:pPr indent="-381000" lvl="1" marL="914400" rtl="0" algn="l">
              <a:lnSpc>
                <a:spcPct val="115000"/>
              </a:lnSpc>
              <a:spcBef>
                <a:spcPts val="0"/>
              </a:spcBef>
              <a:spcAft>
                <a:spcPts val="0"/>
              </a:spcAft>
              <a:buSzPts val="2400"/>
              <a:buChar char="•"/>
            </a:pPr>
            <a:r>
              <a:rPr lang="en-US"/>
              <a:t>All UEs connected to the same PCI and beam</a:t>
            </a:r>
            <a:endParaRPr/>
          </a:p>
          <a:p>
            <a:pPr indent="-419100" lvl="0" marL="457200" rtl="0" algn="l">
              <a:lnSpc>
                <a:spcPct val="115000"/>
              </a:lnSpc>
              <a:spcBef>
                <a:spcPts val="0"/>
              </a:spcBef>
              <a:spcAft>
                <a:spcPts val="0"/>
              </a:spcAft>
              <a:buSzPts val="3000"/>
              <a:buChar char="•"/>
            </a:pPr>
            <a:r>
              <a:rPr lang="en-US"/>
              <a:t>Utilizing iPerf3 (to 3 different servers in Minnesota and Chicago) to saturate DL mmWave channels (8 parallel TCP connections)</a:t>
            </a:r>
            <a:endParaRPr/>
          </a:p>
          <a:p>
            <a:pPr indent="-419100" lvl="0" marL="457200" rtl="0" algn="l">
              <a:lnSpc>
                <a:spcPct val="115000"/>
              </a:lnSpc>
              <a:spcBef>
                <a:spcPts val="0"/>
              </a:spcBef>
              <a:spcAft>
                <a:spcPts val="0"/>
              </a:spcAft>
              <a:buSzPts val="3000"/>
              <a:buChar char="•"/>
            </a:pPr>
            <a:r>
              <a:rPr lang="en-US"/>
              <a:t>Each phones started iPerf3 session at 1 minute intervals</a:t>
            </a:r>
            <a:endParaRPr/>
          </a:p>
          <a:p>
            <a:pPr indent="-381000" lvl="1" marL="914400" rtl="0" algn="l">
              <a:lnSpc>
                <a:spcPct val="115000"/>
              </a:lnSpc>
              <a:spcBef>
                <a:spcPts val="0"/>
              </a:spcBef>
              <a:spcAft>
                <a:spcPts val="0"/>
              </a:spcAft>
              <a:buSzPts val="2400"/>
              <a:buChar char="•"/>
            </a:pPr>
            <a:r>
              <a:rPr lang="en-US"/>
              <a:t>Varying the start order</a:t>
            </a:r>
            <a:endParaRPr/>
          </a:p>
        </p:txBody>
      </p:sp>
      <p:sp>
        <p:nvSpPr>
          <p:cNvPr id="264" name="Google Shape;264;g11fa48b6f3b_0_110"/>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Congestion Experiment at BP</a:t>
            </a:r>
            <a:endParaRPr/>
          </a:p>
        </p:txBody>
      </p:sp>
      <p:sp>
        <p:nvSpPr>
          <p:cNvPr id="265" name="Google Shape;265;g11fa48b6f3b_0_110"/>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10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10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1000"/>
                                        <p:tgtEl>
                                          <p:spTgt spid="26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1fa48b6f3b_0_119"/>
          <p:cNvSpPr txBox="1"/>
          <p:nvPr>
            <p:ph idx="1" type="body"/>
          </p:nvPr>
        </p:nvSpPr>
        <p:spPr>
          <a:xfrm>
            <a:off x="685800" y="1612875"/>
            <a:ext cx="5685900" cy="4452000"/>
          </a:xfrm>
          <a:prstGeom prst="rect">
            <a:avLst/>
          </a:prstGeom>
          <a:noFill/>
          <a:ln>
            <a:noFill/>
          </a:ln>
        </p:spPr>
        <p:txBody>
          <a:bodyPr anchorCtr="0" anchor="t" bIns="45700" lIns="91425" spcFirstLastPara="1" rIns="91425" wrap="square" tIns="45700">
            <a:normAutofit fontScale="77500" lnSpcReduction="10000"/>
          </a:bodyPr>
          <a:lstStyle/>
          <a:p>
            <a:pPr indent="-376237" lvl="0" marL="457200" rtl="0" algn="l">
              <a:lnSpc>
                <a:spcPct val="115000"/>
              </a:lnSpc>
              <a:spcBef>
                <a:spcPts val="0"/>
              </a:spcBef>
              <a:spcAft>
                <a:spcPts val="0"/>
              </a:spcAft>
              <a:buSzPct val="107142"/>
              <a:buChar char="•"/>
            </a:pPr>
            <a:r>
              <a:rPr lang="en-US"/>
              <a:t>Linear sum RSRP: sum of all mmWave channel RSRP in power domain</a:t>
            </a:r>
            <a:endParaRPr/>
          </a:p>
          <a:p>
            <a:pPr indent="-376237" lvl="0" marL="457200" rtl="0" algn="l">
              <a:lnSpc>
                <a:spcPct val="115000"/>
              </a:lnSpc>
              <a:spcBef>
                <a:spcPts val="0"/>
              </a:spcBef>
              <a:spcAft>
                <a:spcPts val="0"/>
              </a:spcAft>
              <a:buSzPct val="107142"/>
              <a:buChar char="•"/>
            </a:pPr>
            <a:r>
              <a:rPr lang="en-US"/>
              <a:t>We observed a similar trend: priorly started UEs’ throughput are reduced as soon as the next UE starts its traffic</a:t>
            </a:r>
            <a:endParaRPr/>
          </a:p>
          <a:p>
            <a:pPr indent="-346710" lvl="1" marL="914400" rtl="0" algn="l">
              <a:lnSpc>
                <a:spcPct val="115000"/>
              </a:lnSpc>
              <a:spcBef>
                <a:spcPts val="0"/>
              </a:spcBef>
              <a:spcAft>
                <a:spcPts val="0"/>
              </a:spcAft>
              <a:buSzPct val="100000"/>
              <a:buChar char="•"/>
            </a:pPr>
            <a:r>
              <a:rPr lang="en-US"/>
              <a:t>Throughput decrease due to reduction from 4 CA to 1</a:t>
            </a:r>
            <a:endParaRPr/>
          </a:p>
          <a:p>
            <a:pPr indent="-376237" lvl="0" marL="457200" rtl="0" algn="l">
              <a:lnSpc>
                <a:spcPct val="115000"/>
              </a:lnSpc>
              <a:spcBef>
                <a:spcPts val="0"/>
              </a:spcBef>
              <a:spcAft>
                <a:spcPts val="0"/>
              </a:spcAft>
              <a:buSzPct val="107142"/>
              <a:buChar char="•"/>
            </a:pPr>
            <a:r>
              <a:rPr lang="en-US"/>
              <a:t>All UEs used the maximum possible RB allocation, with mostly 64-QAM modulation</a:t>
            </a:r>
            <a:endParaRPr/>
          </a:p>
          <a:p>
            <a:pPr indent="-376237" lvl="0" marL="457200" rtl="0" algn="l">
              <a:lnSpc>
                <a:spcPct val="115000"/>
              </a:lnSpc>
              <a:spcBef>
                <a:spcPts val="0"/>
              </a:spcBef>
              <a:spcAft>
                <a:spcPts val="0"/>
              </a:spcAft>
              <a:buSzPct val="107142"/>
              <a:buChar char="•"/>
            </a:pPr>
            <a:r>
              <a:rPr lang="en-US"/>
              <a:t>Possible throttling decision by either BS or UE</a:t>
            </a:r>
            <a:endParaRPr/>
          </a:p>
        </p:txBody>
      </p:sp>
      <p:sp>
        <p:nvSpPr>
          <p:cNvPr id="271" name="Google Shape;271;g11fa48b6f3b_0_119"/>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Congestion Experiment at BP</a:t>
            </a:r>
            <a:endParaRPr/>
          </a:p>
        </p:txBody>
      </p:sp>
      <p:sp>
        <p:nvSpPr>
          <p:cNvPr id="272" name="Google Shape;272;g11fa48b6f3b_0_119"/>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3" name="Google Shape;273;g11fa48b6f3b_0_119"/>
          <p:cNvPicPr preferRelativeResize="0"/>
          <p:nvPr/>
        </p:nvPicPr>
        <p:blipFill rotWithShape="1">
          <a:blip r:embed="rId3">
            <a:alphaModFix/>
          </a:blip>
          <a:srcRect b="11331" l="12751" r="14837" t="0"/>
          <a:stretch/>
        </p:blipFill>
        <p:spPr>
          <a:xfrm>
            <a:off x="6548375" y="1501975"/>
            <a:ext cx="4983172" cy="4562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10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10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animEffect filter="fade" transition="in">
                                      <p:cBhvr>
                                        <p:cTn dur="1000"/>
                                        <p:tgtEl>
                                          <p:spTgt spid="2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animEffect filter="fade" transition="in">
                                      <p:cBhvr>
                                        <p:cTn dur="1000"/>
                                        <p:tgtEl>
                                          <p:spTgt spid="27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1d9d9a69ad_0_242"/>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Conclusions and Future Works</a:t>
            </a:r>
            <a:endParaRPr/>
          </a:p>
        </p:txBody>
      </p:sp>
      <p:sp>
        <p:nvSpPr>
          <p:cNvPr id="279" name="Google Shape;279;g11d9d9a69ad_0_242"/>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80" name="Google Shape;280;g11d9d9a69ad_0_242"/>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1d9d9a69ad_0_248"/>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Conclusion and Future Works</a:t>
            </a:r>
            <a:endParaRPr/>
          </a:p>
        </p:txBody>
      </p:sp>
      <p:sp>
        <p:nvSpPr>
          <p:cNvPr id="286" name="Google Shape;286;g11d9d9a69ad_0_248"/>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7" name="Google Shape;287;g11d9d9a69ad_0_248"/>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fontScale="92500" lnSpcReduction="20000"/>
          </a:bodyPr>
          <a:lstStyle/>
          <a:p>
            <a:pPr indent="-404812" lvl="0" marL="457200" rtl="0" algn="l">
              <a:lnSpc>
                <a:spcPct val="115000"/>
              </a:lnSpc>
              <a:spcBef>
                <a:spcPts val="0"/>
              </a:spcBef>
              <a:spcAft>
                <a:spcPts val="0"/>
              </a:spcAft>
              <a:buSzPct val="107142"/>
              <a:buChar char="•"/>
            </a:pPr>
            <a:r>
              <a:rPr lang="en-US"/>
              <a:t>W</a:t>
            </a:r>
            <a:r>
              <a:rPr lang="en-US"/>
              <a:t>e designed and conducted field experiments in Chicago city involving two major 5G operators using state-of-the-art measurement tools that collect both application layer as well as rich lower-layer information</a:t>
            </a:r>
            <a:endParaRPr/>
          </a:p>
          <a:p>
            <a:pPr indent="-404812" lvl="0" marL="457200" rtl="0" algn="l">
              <a:lnSpc>
                <a:spcPct val="115000"/>
              </a:lnSpc>
              <a:spcBef>
                <a:spcPts val="0"/>
              </a:spcBef>
              <a:spcAft>
                <a:spcPts val="0"/>
              </a:spcAft>
              <a:buSzPct val="107142"/>
              <a:buChar char="•"/>
            </a:pPr>
            <a:r>
              <a:rPr lang="en-US"/>
              <a:t>Difference in mmWave deployment parameters used by the operators (</a:t>
            </a:r>
            <a:r>
              <a:rPr i="1" lang="en-US"/>
              <a:t>e.g.</a:t>
            </a:r>
            <a:r>
              <a:rPr lang="en-US"/>
              <a:t>, beam selection, frequency, deployment density) which provide interesting insights on the mmWave coverage</a:t>
            </a:r>
            <a:endParaRPr/>
          </a:p>
          <a:p>
            <a:pPr indent="-404812" lvl="0" marL="457200" rtl="0" algn="l">
              <a:lnSpc>
                <a:spcPct val="115000"/>
              </a:lnSpc>
              <a:spcBef>
                <a:spcPts val="0"/>
              </a:spcBef>
              <a:spcAft>
                <a:spcPts val="0"/>
              </a:spcAft>
              <a:buSzPct val="107142"/>
              <a:buChar char="•"/>
            </a:pPr>
            <a:r>
              <a:rPr lang="en-US"/>
              <a:t>Comparative study to reveal the relative importance of the configuration parameters on beam management, signal propagation characteristics and network performance</a:t>
            </a:r>
            <a:endParaRPr/>
          </a:p>
          <a:p>
            <a:pPr indent="-404812" lvl="0" marL="457200" rtl="0" algn="l">
              <a:lnSpc>
                <a:spcPct val="115000"/>
              </a:lnSpc>
              <a:spcBef>
                <a:spcPts val="0"/>
              </a:spcBef>
              <a:spcAft>
                <a:spcPts val="0"/>
              </a:spcAft>
              <a:buSzPct val="107142"/>
              <a:buChar char="•"/>
            </a:pPr>
            <a:r>
              <a:rPr lang="en-US"/>
              <a:t>Public access to data at </a:t>
            </a:r>
            <a:r>
              <a:rPr i="1" lang="en-US" u="sng">
                <a:solidFill>
                  <a:schemeClr val="hlink"/>
                </a:solidFill>
                <a:hlinkClick r:id="rId3"/>
              </a:rPr>
              <a:t>https://5gbeams.umn.edu</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10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10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10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animEffect filter="fade" transition="in">
                                      <p:cBhvr>
                                        <p:cTn dur="1000"/>
                                        <p:tgtEl>
                                          <p:spTgt spid="28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1d9d9a69ad_0_254"/>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Thanks for watching!</a:t>
            </a:r>
            <a:endParaRPr/>
          </a:p>
        </p:txBody>
      </p:sp>
      <p:sp>
        <p:nvSpPr>
          <p:cNvPr id="293" name="Google Shape;293;g11d9d9a69ad_0_254"/>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Any questions?</a:t>
            </a:r>
            <a:endParaRPr/>
          </a:p>
        </p:txBody>
      </p:sp>
      <p:sp>
        <p:nvSpPr>
          <p:cNvPr id="294" name="Google Shape;294;g11d9d9a69ad_0_254"/>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1d9d9a69ad_0_6"/>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Research Problem Statement</a:t>
            </a:r>
            <a:endParaRPr/>
          </a:p>
        </p:txBody>
      </p:sp>
      <p:sp>
        <p:nvSpPr>
          <p:cNvPr id="96" name="Google Shape;96;g11d9d9a69ad_0_6"/>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Font typeface="Roboto"/>
              <a:buChar char="•"/>
            </a:pPr>
            <a:r>
              <a:rPr lang="en-US">
                <a:latin typeface="Roboto"/>
                <a:ea typeface="Roboto"/>
                <a:cs typeface="Roboto"/>
                <a:sym typeface="Roboto"/>
              </a:rPr>
              <a:t>5G New Radio (NR) has been </a:t>
            </a:r>
            <a:r>
              <a:rPr lang="en-US"/>
              <a:t>commercially </a:t>
            </a:r>
            <a:r>
              <a:rPr lang="en-US">
                <a:latin typeface="Roboto"/>
                <a:ea typeface="Roboto"/>
                <a:cs typeface="Roboto"/>
                <a:sym typeface="Roboto"/>
              </a:rPr>
              <a:t>deployed in the United </a:t>
            </a:r>
            <a:r>
              <a:rPr lang="en-US"/>
              <a:t>States, one such deployment is mmWave (&gt;24 GHz) which reported to achieve a downlink performance in the Gbps</a:t>
            </a:r>
            <a:endParaRPr/>
          </a:p>
          <a:p>
            <a:pPr indent="-419100" lvl="0" marL="457200" rtl="0" algn="l">
              <a:lnSpc>
                <a:spcPct val="115000"/>
              </a:lnSpc>
              <a:spcBef>
                <a:spcPts val="0"/>
              </a:spcBef>
              <a:spcAft>
                <a:spcPts val="0"/>
              </a:spcAft>
              <a:buSzPts val="3000"/>
              <a:buChar char="•"/>
            </a:pPr>
            <a:r>
              <a:rPr lang="en-US"/>
              <a:t>How can we quantify the performance of commercially deployed 5G mmWave</a:t>
            </a:r>
            <a:r>
              <a:rPr lang="en-US"/>
              <a:t>, using PHY, RRC, and application layer information obtained by Commercial-Over-The-Shelf (COTS) devices (5G smartphones)</a:t>
            </a:r>
            <a:r>
              <a:rPr lang="en-US"/>
              <a:t>?</a:t>
            </a:r>
            <a:endParaRPr/>
          </a:p>
        </p:txBody>
      </p:sp>
      <p:sp>
        <p:nvSpPr>
          <p:cNvPr id="97" name="Google Shape;97;g11d9d9a69ad_0_6"/>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1000"/>
                                        <p:tgtEl>
                                          <p:spTgt spid="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8" name="Shape 298"/>
        <p:cNvGrpSpPr/>
        <p:nvPr/>
      </p:nvGrpSpPr>
      <p:grpSpPr>
        <a:xfrm>
          <a:off x="0" y="0"/>
          <a:ext cx="0" cy="0"/>
          <a:chOff x="0" y="0"/>
          <a:chExt cx="0" cy="0"/>
        </a:xfrm>
      </p:grpSpPr>
      <p:sp>
        <p:nvSpPr>
          <p:cNvPr id="299" name="Google Shape;299;g11d9d9a69ad_0_39"/>
          <p:cNvSpPr txBox="1"/>
          <p:nvPr>
            <p:ph type="title"/>
          </p:nvPr>
        </p:nvSpPr>
        <p:spPr>
          <a:xfrm>
            <a:off x="839788" y="457200"/>
            <a:ext cx="3932100" cy="1600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 Bit of Background on 5G mmWave</a:t>
            </a:r>
            <a:endParaRPr/>
          </a:p>
        </p:txBody>
      </p:sp>
      <p:sp>
        <p:nvSpPr>
          <p:cNvPr id="300" name="Google Shape;300;g11d9d9a69ad_0_39"/>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01" name="Google Shape;301;g11d9d9a69ad_0_39"/>
          <p:cNvSpPr txBox="1"/>
          <p:nvPr>
            <p:ph idx="1" type="body"/>
          </p:nvPr>
        </p:nvSpPr>
        <p:spPr>
          <a:xfrm>
            <a:off x="839800" y="2049450"/>
            <a:ext cx="3932100" cy="3811500"/>
          </a:xfrm>
          <a:prstGeom prst="rect">
            <a:avLst/>
          </a:prstGeom>
        </p:spPr>
        <p:txBody>
          <a:bodyPr anchorCtr="0" anchor="t" bIns="45700" lIns="91425" spcFirstLastPara="1" rIns="91425" wrap="square" tIns="45700">
            <a:normAutofit fontScale="77500" lnSpcReduction="10000"/>
          </a:bodyPr>
          <a:lstStyle/>
          <a:p>
            <a:pPr indent="-376237" lvl="0" marL="457200" rtl="0" algn="l">
              <a:spcBef>
                <a:spcPts val="0"/>
              </a:spcBef>
              <a:spcAft>
                <a:spcPts val="0"/>
              </a:spcAft>
              <a:buSzPct val="107142"/>
              <a:buChar char="•"/>
            </a:pPr>
            <a:r>
              <a:rPr lang="en-US"/>
              <a:t>mmWave signals problems:</a:t>
            </a:r>
            <a:endParaRPr/>
          </a:p>
          <a:p>
            <a:pPr indent="-346710" lvl="1" marL="914400" rtl="0" algn="l">
              <a:spcBef>
                <a:spcPts val="0"/>
              </a:spcBef>
              <a:spcAft>
                <a:spcPts val="0"/>
              </a:spcAft>
              <a:buSzPct val="100000"/>
              <a:buChar char="•"/>
            </a:pPr>
            <a:r>
              <a:rPr lang="en-US"/>
              <a:t>Short range due to high frequency attenuation</a:t>
            </a:r>
            <a:endParaRPr/>
          </a:p>
          <a:p>
            <a:pPr indent="-346710" lvl="1" marL="914400" rtl="0" algn="l">
              <a:spcBef>
                <a:spcPts val="0"/>
              </a:spcBef>
              <a:spcAft>
                <a:spcPts val="0"/>
              </a:spcAft>
              <a:buSzPct val="100000"/>
              <a:buChar char="•"/>
            </a:pPr>
            <a:r>
              <a:rPr lang="en-US"/>
              <a:t>Doppler shift due to mobility</a:t>
            </a:r>
            <a:endParaRPr/>
          </a:p>
          <a:p>
            <a:pPr indent="-346710" lvl="1" marL="914400" rtl="0" algn="l">
              <a:spcBef>
                <a:spcPts val="0"/>
              </a:spcBef>
              <a:spcAft>
                <a:spcPts val="0"/>
              </a:spcAft>
              <a:buSzPct val="100000"/>
              <a:buChar char="•"/>
            </a:pPr>
            <a:r>
              <a:rPr lang="en-US"/>
              <a:t>Shadowing by environment</a:t>
            </a:r>
            <a:endParaRPr/>
          </a:p>
          <a:p>
            <a:pPr indent="-376237" lvl="0" marL="457200" rtl="0" algn="l">
              <a:spcBef>
                <a:spcPts val="0"/>
              </a:spcBef>
              <a:spcAft>
                <a:spcPts val="0"/>
              </a:spcAft>
              <a:buSzPct val="107142"/>
              <a:buChar char="•"/>
            </a:pPr>
            <a:r>
              <a:rPr lang="en-US"/>
              <a:t>Mostly, line-of-sight propagation are feasible for real-world communication</a:t>
            </a:r>
            <a:endParaRPr/>
          </a:p>
          <a:p>
            <a:pPr indent="-346710" lvl="1" marL="914400" rtl="0" algn="l">
              <a:spcBef>
                <a:spcPts val="0"/>
              </a:spcBef>
              <a:spcAft>
                <a:spcPts val="0"/>
              </a:spcAft>
              <a:buSzPct val="100000"/>
              <a:buChar char="•"/>
            </a:pPr>
            <a:r>
              <a:rPr lang="en-US"/>
              <a:t>Beam-based deployment</a:t>
            </a:r>
            <a:endParaRPr/>
          </a:p>
        </p:txBody>
      </p:sp>
      <p:pic>
        <p:nvPicPr>
          <p:cNvPr id="302" name="Google Shape;302;g11d9d9a69ad_0_39"/>
          <p:cNvPicPr preferRelativeResize="0"/>
          <p:nvPr/>
        </p:nvPicPr>
        <p:blipFill rotWithShape="1">
          <a:blip r:embed="rId3">
            <a:alphaModFix/>
          </a:blip>
          <a:srcRect b="5978" l="6308" r="3177" t="8000"/>
          <a:stretch/>
        </p:blipFill>
        <p:spPr>
          <a:xfrm>
            <a:off x="5183200" y="2209800"/>
            <a:ext cx="6172200" cy="32994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1000"/>
                                        <p:tgtEl>
                                          <p:spTgt spid="3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1000"/>
                                        <p:tgtEl>
                                          <p:spTgt spid="3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1000"/>
                                        <p:tgtEl>
                                          <p:spTgt spid="3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animEffect filter="fade" transition="in">
                                      <p:cBhvr>
                                        <p:cTn dur="1000"/>
                                        <p:tgtEl>
                                          <p:spTgt spid="3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4" st="4"/>
                                            </p:txEl>
                                          </p:spTgt>
                                        </p:tgtEl>
                                        <p:attrNameLst>
                                          <p:attrName>style.visibility</p:attrName>
                                        </p:attrNameLst>
                                      </p:cBhvr>
                                      <p:to>
                                        <p:strVal val="visible"/>
                                      </p:to>
                                    </p:set>
                                    <p:animEffect filter="fade" transition="in">
                                      <p:cBhvr>
                                        <p:cTn dur="1000"/>
                                        <p:tgtEl>
                                          <p:spTgt spid="3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5" st="5"/>
                                            </p:txEl>
                                          </p:spTgt>
                                        </p:tgtEl>
                                        <p:attrNameLst>
                                          <p:attrName>style.visibility</p:attrName>
                                        </p:attrNameLst>
                                      </p:cBhvr>
                                      <p:to>
                                        <p:strVal val="visible"/>
                                      </p:to>
                                    </p:set>
                                    <p:animEffect filter="fade" transition="in">
                                      <p:cBhvr>
                                        <p:cTn dur="1000"/>
                                        <p:tgtEl>
                                          <p:spTgt spid="30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6" name="Shape 306"/>
        <p:cNvGrpSpPr/>
        <p:nvPr/>
      </p:nvGrpSpPr>
      <p:grpSpPr>
        <a:xfrm>
          <a:off x="0" y="0"/>
          <a:ext cx="0" cy="0"/>
          <a:chOff x="0" y="0"/>
          <a:chExt cx="0" cy="0"/>
        </a:xfrm>
      </p:grpSpPr>
      <p:sp>
        <p:nvSpPr>
          <p:cNvPr id="307" name="Google Shape;307;g11d9d9a69ad_0_138"/>
          <p:cNvSpPr txBox="1"/>
          <p:nvPr>
            <p:ph type="title"/>
          </p:nvPr>
        </p:nvSpPr>
        <p:spPr>
          <a:xfrm>
            <a:off x="839788" y="457200"/>
            <a:ext cx="3932100" cy="1600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Key Differences in Deployment Parameters</a:t>
            </a:r>
            <a:endParaRPr/>
          </a:p>
        </p:txBody>
      </p:sp>
      <p:sp>
        <p:nvSpPr>
          <p:cNvPr id="308" name="Google Shape;308;g11d9d9a69ad_0_138"/>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9" name="Google Shape;309;g11d9d9a69ad_0_138"/>
          <p:cNvSpPr txBox="1"/>
          <p:nvPr>
            <p:ph idx="1" type="body"/>
          </p:nvPr>
        </p:nvSpPr>
        <p:spPr>
          <a:xfrm>
            <a:off x="839575" y="2057400"/>
            <a:ext cx="3932100" cy="3811500"/>
          </a:xfrm>
          <a:prstGeom prst="rect">
            <a:avLst/>
          </a:prstGeom>
        </p:spPr>
        <p:txBody>
          <a:bodyPr anchorCtr="0" anchor="t" bIns="45700" lIns="91425" spcFirstLastPara="1" rIns="91425" wrap="square" tIns="45700">
            <a:normAutofit fontScale="92500" lnSpcReduction="20000"/>
          </a:bodyPr>
          <a:lstStyle/>
          <a:p>
            <a:pPr indent="-404812" lvl="0" marL="457200" rtl="0" algn="l">
              <a:spcBef>
                <a:spcPts val="0"/>
              </a:spcBef>
              <a:spcAft>
                <a:spcPts val="0"/>
              </a:spcAft>
              <a:buSzPct val="107142"/>
              <a:buChar char="•"/>
            </a:pPr>
            <a:r>
              <a:rPr lang="en-US"/>
              <a:t>PCI assignment:</a:t>
            </a:r>
            <a:endParaRPr/>
          </a:p>
          <a:p>
            <a:pPr indent="-369569" lvl="1" marL="914400" rtl="0" algn="l">
              <a:spcBef>
                <a:spcPts val="0"/>
              </a:spcBef>
              <a:spcAft>
                <a:spcPts val="0"/>
              </a:spcAft>
              <a:buSzPct val="100000"/>
              <a:buChar char="•"/>
            </a:pPr>
            <a:r>
              <a:rPr lang="en-US"/>
              <a:t>OpX: Unique PCI per antenna panel</a:t>
            </a:r>
            <a:endParaRPr/>
          </a:p>
          <a:p>
            <a:pPr indent="-369569" lvl="1" marL="914400" rtl="0" algn="l">
              <a:spcBef>
                <a:spcPts val="0"/>
              </a:spcBef>
              <a:spcAft>
                <a:spcPts val="0"/>
              </a:spcAft>
              <a:buSzPct val="100000"/>
              <a:buChar char="•"/>
            </a:pPr>
            <a:r>
              <a:rPr lang="en-US"/>
              <a:t>OpY: One PCI per BS</a:t>
            </a:r>
            <a:endParaRPr/>
          </a:p>
          <a:p>
            <a:pPr indent="-404812" lvl="0" marL="457200" rtl="0" algn="l">
              <a:spcBef>
                <a:spcPts val="0"/>
              </a:spcBef>
              <a:spcAft>
                <a:spcPts val="0"/>
              </a:spcAft>
              <a:buSzPct val="107142"/>
              <a:buChar char="•"/>
            </a:pPr>
            <a:r>
              <a:rPr lang="en-US"/>
              <a:t># of beam indices</a:t>
            </a:r>
            <a:endParaRPr/>
          </a:p>
          <a:p>
            <a:pPr indent="-369569" lvl="1" marL="914400" rtl="0" algn="l">
              <a:spcBef>
                <a:spcPts val="0"/>
              </a:spcBef>
              <a:spcAft>
                <a:spcPts val="0"/>
              </a:spcAft>
              <a:buSzPct val="100000"/>
              <a:buChar char="•"/>
            </a:pPr>
            <a:r>
              <a:rPr lang="en-US"/>
              <a:t>OpX: Lower # indicates wider beamwidth</a:t>
            </a:r>
            <a:endParaRPr/>
          </a:p>
          <a:p>
            <a:pPr indent="-369569" lvl="1" marL="914400" rtl="0" algn="l">
              <a:spcBef>
                <a:spcPts val="0"/>
              </a:spcBef>
              <a:spcAft>
                <a:spcPts val="0"/>
              </a:spcAft>
              <a:buSzPct val="100000"/>
              <a:buChar char="•"/>
            </a:pPr>
            <a:r>
              <a:rPr lang="en-US"/>
              <a:t>OpY: Higher # indicates narrower beamwidth</a:t>
            </a:r>
            <a:endParaRPr/>
          </a:p>
          <a:p>
            <a:pPr indent="-404812" lvl="0" marL="457200" rtl="0" algn="l">
              <a:spcBef>
                <a:spcPts val="0"/>
              </a:spcBef>
              <a:spcAft>
                <a:spcPts val="0"/>
              </a:spcAft>
              <a:buSzPct val="107142"/>
              <a:buChar char="•"/>
            </a:pPr>
            <a:r>
              <a:rPr lang="en-US"/>
              <a:t>5G-NR Bands/Frequencies</a:t>
            </a:r>
            <a:endParaRPr/>
          </a:p>
        </p:txBody>
      </p:sp>
      <p:pic>
        <p:nvPicPr>
          <p:cNvPr id="310" name="Google Shape;310;g11d9d9a69ad_0_138"/>
          <p:cNvPicPr preferRelativeResize="0"/>
          <p:nvPr/>
        </p:nvPicPr>
        <p:blipFill>
          <a:blip r:embed="rId3">
            <a:alphaModFix/>
          </a:blip>
          <a:stretch>
            <a:fillRect/>
          </a:stretch>
        </p:blipFill>
        <p:spPr>
          <a:xfrm>
            <a:off x="5143825" y="1676400"/>
            <a:ext cx="6667175" cy="3872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animEffect filter="fade" transition="in">
                                      <p:cBhvr>
                                        <p:cTn dur="1000"/>
                                        <p:tgtEl>
                                          <p:spTgt spid="3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animEffect filter="fade" transition="in">
                                      <p:cBhvr>
                                        <p:cTn dur="1000"/>
                                        <p:tgtEl>
                                          <p:spTgt spid="3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2" st="2"/>
                                            </p:txEl>
                                          </p:spTgt>
                                        </p:tgtEl>
                                        <p:attrNameLst>
                                          <p:attrName>style.visibility</p:attrName>
                                        </p:attrNameLst>
                                      </p:cBhvr>
                                      <p:to>
                                        <p:strVal val="visible"/>
                                      </p:to>
                                    </p:set>
                                    <p:animEffect filter="fade" transition="in">
                                      <p:cBhvr>
                                        <p:cTn dur="1000"/>
                                        <p:tgtEl>
                                          <p:spTgt spid="3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3" st="3"/>
                                            </p:txEl>
                                          </p:spTgt>
                                        </p:tgtEl>
                                        <p:attrNameLst>
                                          <p:attrName>style.visibility</p:attrName>
                                        </p:attrNameLst>
                                      </p:cBhvr>
                                      <p:to>
                                        <p:strVal val="visible"/>
                                      </p:to>
                                    </p:set>
                                    <p:animEffect filter="fade" transition="in">
                                      <p:cBhvr>
                                        <p:cTn dur="1000"/>
                                        <p:tgtEl>
                                          <p:spTgt spid="3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4" st="4"/>
                                            </p:txEl>
                                          </p:spTgt>
                                        </p:tgtEl>
                                        <p:attrNameLst>
                                          <p:attrName>style.visibility</p:attrName>
                                        </p:attrNameLst>
                                      </p:cBhvr>
                                      <p:to>
                                        <p:strVal val="visible"/>
                                      </p:to>
                                    </p:set>
                                    <p:animEffect filter="fade" transition="in">
                                      <p:cBhvr>
                                        <p:cTn dur="1000"/>
                                        <p:tgtEl>
                                          <p:spTgt spid="3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5" st="5"/>
                                            </p:txEl>
                                          </p:spTgt>
                                        </p:tgtEl>
                                        <p:attrNameLst>
                                          <p:attrName>style.visibility</p:attrName>
                                        </p:attrNameLst>
                                      </p:cBhvr>
                                      <p:to>
                                        <p:strVal val="visible"/>
                                      </p:to>
                                    </p:set>
                                    <p:animEffect filter="fade" transition="in">
                                      <p:cBhvr>
                                        <p:cTn dur="1000"/>
                                        <p:tgtEl>
                                          <p:spTgt spid="30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xEl>
                                              <p:pRg end="6" st="6"/>
                                            </p:txEl>
                                          </p:spTgt>
                                        </p:tgtEl>
                                        <p:attrNameLst>
                                          <p:attrName>style.visibility</p:attrName>
                                        </p:attrNameLst>
                                      </p:cBhvr>
                                      <p:to>
                                        <p:strVal val="visible"/>
                                      </p:to>
                                    </p:set>
                                    <p:animEffect filter="fade" transition="in">
                                      <p:cBhvr>
                                        <p:cTn dur="1000"/>
                                        <p:tgtEl>
                                          <p:spTgt spid="30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4" name="Shape 314"/>
        <p:cNvGrpSpPr/>
        <p:nvPr/>
      </p:nvGrpSpPr>
      <p:grpSpPr>
        <a:xfrm>
          <a:off x="0" y="0"/>
          <a:ext cx="0" cy="0"/>
          <a:chOff x="0" y="0"/>
          <a:chExt cx="0" cy="0"/>
        </a:xfrm>
      </p:grpSpPr>
      <p:sp>
        <p:nvSpPr>
          <p:cNvPr id="315" name="Google Shape;315;g11d9d9a69ad_0_152"/>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en-US"/>
              <a:t>Comparison of Downtown Maps</a:t>
            </a:r>
            <a:endParaRPr/>
          </a:p>
        </p:txBody>
      </p:sp>
      <p:sp>
        <p:nvSpPr>
          <p:cNvPr id="316" name="Google Shape;316;g11d9d9a69ad_0_152"/>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17" name="Google Shape;317;g11d9d9a69ad_0_152"/>
          <p:cNvPicPr preferRelativeResize="0"/>
          <p:nvPr/>
        </p:nvPicPr>
        <p:blipFill>
          <a:blip r:embed="rId3">
            <a:alphaModFix/>
          </a:blip>
          <a:stretch>
            <a:fillRect/>
          </a:stretch>
        </p:blipFill>
        <p:spPr>
          <a:xfrm>
            <a:off x="5285900" y="1469374"/>
            <a:ext cx="6697376" cy="4549751"/>
          </a:xfrm>
          <a:prstGeom prst="rect">
            <a:avLst/>
          </a:prstGeom>
          <a:noFill/>
          <a:ln>
            <a:noFill/>
          </a:ln>
        </p:spPr>
      </p:pic>
      <p:pic>
        <p:nvPicPr>
          <p:cNvPr id="318" name="Google Shape;318;g11d9d9a69ad_0_152"/>
          <p:cNvPicPr preferRelativeResize="0"/>
          <p:nvPr/>
        </p:nvPicPr>
        <p:blipFill rotWithShape="1">
          <a:blip r:embed="rId4">
            <a:alphaModFix/>
          </a:blip>
          <a:srcRect b="27669" l="25205" r="3473" t="8355"/>
          <a:stretch/>
        </p:blipFill>
        <p:spPr>
          <a:xfrm>
            <a:off x="109725" y="2513775"/>
            <a:ext cx="5149402" cy="2598099"/>
          </a:xfrm>
          <a:prstGeom prst="rect">
            <a:avLst/>
          </a:prstGeom>
          <a:noFill/>
          <a:ln>
            <a:noFill/>
          </a:ln>
        </p:spPr>
      </p:pic>
      <p:sp>
        <p:nvSpPr>
          <p:cNvPr id="319" name="Google Shape;319;g11d9d9a69ad_0_152"/>
          <p:cNvSpPr/>
          <p:nvPr/>
        </p:nvSpPr>
        <p:spPr>
          <a:xfrm>
            <a:off x="6860375" y="3776075"/>
            <a:ext cx="1156800" cy="560400"/>
          </a:xfrm>
          <a:prstGeom prst="rect">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11d9d9a69ad_0_152"/>
          <p:cNvSpPr/>
          <p:nvPr/>
        </p:nvSpPr>
        <p:spPr>
          <a:xfrm>
            <a:off x="9679775" y="3799929"/>
            <a:ext cx="1156800" cy="560400"/>
          </a:xfrm>
          <a:prstGeom prst="rect">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1" name="Google Shape;321;g11d9d9a69ad_0_152"/>
          <p:cNvCxnSpPr>
            <a:endCxn id="318" idx="3"/>
          </p:cNvCxnSpPr>
          <p:nvPr/>
        </p:nvCxnSpPr>
        <p:spPr>
          <a:xfrm rot="10800000">
            <a:off x="5259126" y="3812825"/>
            <a:ext cx="1601100" cy="243600"/>
          </a:xfrm>
          <a:prstGeom prst="straightConnector1">
            <a:avLst/>
          </a:prstGeom>
          <a:noFill/>
          <a:ln cap="flat" cmpd="sng" w="76200">
            <a:solidFill>
              <a:srgbClr val="FF00FF"/>
            </a:solidFill>
            <a:prstDash val="solid"/>
            <a:round/>
            <a:headEnd len="med" w="med" type="none"/>
            <a:tailEnd len="med" w="med" type="triangle"/>
          </a:ln>
        </p:spPr>
      </p:cxnSp>
      <p:sp>
        <p:nvSpPr>
          <p:cNvPr id="322" name="Google Shape;322;g11d9d9a69ad_0_152"/>
          <p:cNvSpPr txBox="1"/>
          <p:nvPr/>
        </p:nvSpPr>
        <p:spPr>
          <a:xfrm>
            <a:off x="603275" y="6072450"/>
            <a:ext cx="9030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Roboto"/>
                <a:ea typeface="Roboto"/>
                <a:cs typeface="Roboto"/>
                <a:sym typeface="Roboto"/>
              </a:rPr>
              <a:t>The purple rectangles indicates the 3x1 blocks of </a:t>
            </a:r>
            <a:r>
              <a:rPr lang="en-US" sz="2100">
                <a:latin typeface="Roboto"/>
                <a:ea typeface="Roboto"/>
                <a:cs typeface="Roboto"/>
                <a:sym typeface="Roboto"/>
              </a:rPr>
              <a:t>measurement</a:t>
            </a:r>
            <a:r>
              <a:rPr lang="en-US" sz="2100">
                <a:latin typeface="Roboto"/>
                <a:ea typeface="Roboto"/>
                <a:cs typeface="Roboto"/>
                <a:sym typeface="Roboto"/>
              </a:rPr>
              <a:t> area</a:t>
            </a:r>
            <a:endParaRPr sz="21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6" name="Shape 326"/>
        <p:cNvGrpSpPr/>
        <p:nvPr/>
      </p:nvGrpSpPr>
      <p:grpSpPr>
        <a:xfrm>
          <a:off x="0" y="0"/>
          <a:ext cx="0" cy="0"/>
          <a:chOff x="0" y="0"/>
          <a:chExt cx="0" cy="0"/>
        </a:xfrm>
      </p:grpSpPr>
      <p:sp>
        <p:nvSpPr>
          <p:cNvPr id="327" name="Google Shape;327;g11d9d9a69ad_0_172"/>
          <p:cNvSpPr txBox="1"/>
          <p:nvPr>
            <p:ph type="title"/>
          </p:nvPr>
        </p:nvSpPr>
        <p:spPr>
          <a:xfrm>
            <a:off x="839788" y="457200"/>
            <a:ext cx="3932100" cy="1600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34375"/>
              <a:buNone/>
            </a:pPr>
            <a:r>
              <a:rPr lang="en-US"/>
              <a:t>Carrier Aggregation (CA) in Commercial mmWave</a:t>
            </a:r>
            <a:endParaRPr/>
          </a:p>
        </p:txBody>
      </p:sp>
      <p:sp>
        <p:nvSpPr>
          <p:cNvPr id="328" name="Google Shape;328;g11d9d9a69ad_0_172"/>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9" name="Google Shape;329;g11d9d9a69ad_0_172"/>
          <p:cNvSpPr txBox="1"/>
          <p:nvPr>
            <p:ph idx="1" type="body"/>
          </p:nvPr>
        </p:nvSpPr>
        <p:spPr>
          <a:xfrm>
            <a:off x="839575" y="2057400"/>
            <a:ext cx="3932100" cy="3811500"/>
          </a:xfrm>
          <a:prstGeom prst="rect">
            <a:avLst/>
          </a:prstGeom>
        </p:spPr>
        <p:txBody>
          <a:bodyPr anchorCtr="0" anchor="t" bIns="45700" lIns="91425" spcFirstLastPara="1" rIns="91425" wrap="square" tIns="45700">
            <a:normAutofit fontScale="55000" lnSpcReduction="10000"/>
          </a:bodyPr>
          <a:lstStyle/>
          <a:p>
            <a:pPr indent="-333375" lvl="0" marL="457200" rtl="0" algn="l">
              <a:spcBef>
                <a:spcPts val="0"/>
              </a:spcBef>
              <a:spcAft>
                <a:spcPts val="0"/>
              </a:spcAft>
              <a:buSzPct val="107142"/>
              <a:buChar char="•"/>
            </a:pPr>
            <a:r>
              <a:rPr lang="en-US"/>
              <a:t>CA in frequency occurs over a single beam or multiple beams</a:t>
            </a:r>
            <a:endParaRPr/>
          </a:p>
          <a:p>
            <a:pPr indent="-333375" lvl="0" marL="457200" rtl="0" algn="l">
              <a:spcBef>
                <a:spcPts val="0"/>
              </a:spcBef>
              <a:spcAft>
                <a:spcPts val="0"/>
              </a:spcAft>
              <a:buSzPct val="107142"/>
              <a:buChar char="•"/>
            </a:pPr>
            <a:r>
              <a:rPr lang="en-US"/>
              <a:t>A single beam transmits in a same set of frequencies </a:t>
            </a:r>
            <a:endParaRPr/>
          </a:p>
          <a:p>
            <a:pPr indent="-333375" lvl="0" marL="457200" rtl="0" algn="l">
              <a:spcBef>
                <a:spcPts val="0"/>
              </a:spcBef>
              <a:spcAft>
                <a:spcPts val="0"/>
              </a:spcAft>
              <a:buSzPct val="107142"/>
              <a:buChar char="•"/>
            </a:pPr>
            <a:r>
              <a:rPr lang="en-US"/>
              <a:t>UE picks the best Tx Beams over a set of frequency, receiving using all of its Rx Beams simultaneously</a:t>
            </a:r>
            <a:endParaRPr/>
          </a:p>
          <a:p>
            <a:pPr indent="-333375" lvl="0" marL="457200" rtl="0" algn="l">
              <a:spcBef>
                <a:spcPts val="0"/>
              </a:spcBef>
              <a:spcAft>
                <a:spcPts val="0"/>
              </a:spcAft>
              <a:buSzPct val="107142"/>
              <a:buChar char="•"/>
            </a:pPr>
            <a:r>
              <a:rPr lang="en-US"/>
              <a:t>T</a:t>
            </a:r>
            <a:r>
              <a:rPr lang="en-US"/>
              <a:t>his is unlike a pure implementation of Multiple-Input-Multiple-Output (MIMO) where BS transmit the same signal over multiple frequencies, but an aggregation of different signals over space-frequency with receive combining</a:t>
            </a:r>
            <a:endParaRPr/>
          </a:p>
        </p:txBody>
      </p:sp>
      <p:pic>
        <p:nvPicPr>
          <p:cNvPr id="330" name="Google Shape;330;g11d9d9a69ad_0_172"/>
          <p:cNvPicPr preferRelativeResize="0"/>
          <p:nvPr/>
        </p:nvPicPr>
        <p:blipFill>
          <a:blip r:embed="rId3">
            <a:alphaModFix/>
          </a:blip>
          <a:stretch>
            <a:fillRect/>
          </a:stretch>
        </p:blipFill>
        <p:spPr>
          <a:xfrm>
            <a:off x="5107125" y="1607500"/>
            <a:ext cx="6884749" cy="4022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0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1000"/>
                                        <p:tgtEl>
                                          <p:spTgt spid="3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Effect filter="fade" transition="in">
                                      <p:cBhvr>
                                        <p:cTn dur="1000"/>
                                        <p:tgtEl>
                                          <p:spTgt spid="3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animEffect filter="fade" transition="in">
                                      <p:cBhvr>
                                        <p:cTn dur="1000"/>
                                        <p:tgtEl>
                                          <p:spTgt spid="32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4" name="Shape 334"/>
        <p:cNvGrpSpPr/>
        <p:nvPr/>
      </p:nvGrpSpPr>
      <p:grpSpPr>
        <a:xfrm>
          <a:off x="0" y="0"/>
          <a:ext cx="0" cy="0"/>
          <a:chOff x="0" y="0"/>
          <a:chExt cx="0" cy="0"/>
        </a:xfrm>
      </p:grpSpPr>
      <p:sp>
        <p:nvSpPr>
          <p:cNvPr id="335" name="Google Shape;335;g11d9d9a69ad_0_224"/>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Propagation Analysis</a:t>
            </a:r>
            <a:endParaRPr/>
          </a:p>
        </p:txBody>
      </p:sp>
      <p:sp>
        <p:nvSpPr>
          <p:cNvPr id="336" name="Google Shape;336;g11d9d9a69ad_0_224"/>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337" name="Google Shape;337;g11d9d9a69ad_0_224"/>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1" name="Shape 341"/>
        <p:cNvGrpSpPr/>
        <p:nvPr/>
      </p:nvGrpSpPr>
      <p:grpSpPr>
        <a:xfrm>
          <a:off x="0" y="0"/>
          <a:ext cx="0" cy="0"/>
          <a:chOff x="0" y="0"/>
          <a:chExt cx="0" cy="0"/>
        </a:xfrm>
      </p:grpSpPr>
      <p:sp>
        <p:nvSpPr>
          <p:cNvPr id="342" name="Google Shape;342;g11fa48b6f3b_0_0"/>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Methodology and Limitations	</a:t>
            </a:r>
            <a:endParaRPr/>
          </a:p>
        </p:txBody>
      </p:sp>
      <p:sp>
        <p:nvSpPr>
          <p:cNvPr id="343" name="Google Shape;343;g11fa48b6f3b_0_0"/>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fontScale="92500"/>
          </a:bodyPr>
          <a:lstStyle/>
          <a:p>
            <a:pPr indent="-404812" lvl="0" marL="457200" rtl="0" algn="l">
              <a:lnSpc>
                <a:spcPct val="115000"/>
              </a:lnSpc>
              <a:spcBef>
                <a:spcPts val="0"/>
              </a:spcBef>
              <a:spcAft>
                <a:spcPts val="0"/>
              </a:spcAft>
              <a:buSzPct val="107142"/>
              <a:buChar char="•"/>
            </a:pPr>
            <a:r>
              <a:rPr lang="en-US"/>
              <a:t>Measurement data collected using Ping traffic in BP and DT</a:t>
            </a:r>
            <a:endParaRPr/>
          </a:p>
          <a:p>
            <a:pPr indent="-369569" lvl="1" marL="914400" rtl="0" algn="l">
              <a:lnSpc>
                <a:spcPct val="115000"/>
              </a:lnSpc>
              <a:spcBef>
                <a:spcPts val="0"/>
              </a:spcBef>
              <a:spcAft>
                <a:spcPts val="0"/>
              </a:spcAft>
              <a:buSzPct val="100000"/>
              <a:buChar char="•"/>
            </a:pPr>
            <a:r>
              <a:rPr lang="en-US"/>
              <a:t>All S21 phones using OpX and OpY</a:t>
            </a:r>
            <a:endParaRPr/>
          </a:p>
          <a:p>
            <a:pPr indent="-369569" lvl="1" marL="914400" rtl="0" algn="l">
              <a:lnSpc>
                <a:spcPct val="115000"/>
              </a:lnSpc>
              <a:spcBef>
                <a:spcPts val="0"/>
              </a:spcBef>
              <a:spcAft>
                <a:spcPts val="0"/>
              </a:spcAft>
              <a:buSzPct val="100000"/>
              <a:buChar char="•"/>
            </a:pPr>
            <a:r>
              <a:rPr lang="en-US"/>
              <a:t>Average RSRP value (in power domain) sensed at the two Rx beams</a:t>
            </a:r>
            <a:endParaRPr/>
          </a:p>
          <a:p>
            <a:pPr indent="-369569" lvl="1" marL="914400" rtl="0" algn="l">
              <a:lnSpc>
                <a:spcPct val="115000"/>
              </a:lnSpc>
              <a:spcBef>
                <a:spcPts val="0"/>
              </a:spcBef>
              <a:spcAft>
                <a:spcPts val="0"/>
              </a:spcAft>
              <a:buSzPct val="100000"/>
              <a:buChar char="•"/>
            </a:pPr>
            <a:r>
              <a:rPr lang="en-US"/>
              <a:t>Distance between device and BS calculated from GPS location</a:t>
            </a:r>
            <a:endParaRPr/>
          </a:p>
          <a:p>
            <a:pPr indent="-404812" lvl="0" marL="457200" rtl="0" algn="l">
              <a:lnSpc>
                <a:spcPct val="115000"/>
              </a:lnSpc>
              <a:spcBef>
                <a:spcPts val="0"/>
              </a:spcBef>
              <a:spcAft>
                <a:spcPts val="0"/>
              </a:spcAft>
              <a:buSzPct val="107142"/>
              <a:buChar char="•"/>
            </a:pPr>
            <a:r>
              <a:rPr lang="en-US"/>
              <a:t>While RSRP values are not calibrated, we use the same phone models and modem chipset</a:t>
            </a:r>
            <a:endParaRPr/>
          </a:p>
          <a:p>
            <a:pPr indent="-404812" lvl="0" marL="457200" rtl="0" algn="l">
              <a:lnSpc>
                <a:spcPct val="115000"/>
              </a:lnSpc>
              <a:spcBef>
                <a:spcPts val="0"/>
              </a:spcBef>
              <a:spcAft>
                <a:spcPts val="0"/>
              </a:spcAft>
              <a:buSzPct val="107142"/>
              <a:buChar char="•"/>
            </a:pPr>
            <a:r>
              <a:rPr lang="en-US"/>
              <a:t>XCAL collects “path loss” measurement, however it is not clear how it is being computed since Tx power could vary</a:t>
            </a:r>
            <a:endParaRPr/>
          </a:p>
          <a:p>
            <a:pPr indent="-404812" lvl="0" marL="457200" rtl="0" algn="l">
              <a:lnSpc>
                <a:spcPct val="115000"/>
              </a:lnSpc>
              <a:spcBef>
                <a:spcPts val="0"/>
              </a:spcBef>
              <a:spcAft>
                <a:spcPts val="0"/>
              </a:spcAft>
              <a:buSzPct val="107142"/>
              <a:buChar char="•"/>
            </a:pPr>
            <a:r>
              <a:rPr lang="en-US"/>
              <a:t>GPS location inaccuracies due to tall buildings in DT</a:t>
            </a:r>
            <a:endParaRPr/>
          </a:p>
        </p:txBody>
      </p:sp>
      <p:sp>
        <p:nvSpPr>
          <p:cNvPr id="344" name="Google Shape;344;g11fa48b6f3b_0_0"/>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Effect filter="fade" transition="in">
                                      <p:cBhvr>
                                        <p:cTn dur="1000"/>
                                        <p:tgtEl>
                                          <p:spTgt spid="3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animEffect filter="fade" transition="in">
                                      <p:cBhvr>
                                        <p:cTn dur="1000"/>
                                        <p:tgtEl>
                                          <p:spTgt spid="3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animEffect filter="fade" transition="in">
                                      <p:cBhvr>
                                        <p:cTn dur="1000"/>
                                        <p:tgtEl>
                                          <p:spTgt spid="3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3" st="3"/>
                                            </p:txEl>
                                          </p:spTgt>
                                        </p:tgtEl>
                                        <p:attrNameLst>
                                          <p:attrName>style.visibility</p:attrName>
                                        </p:attrNameLst>
                                      </p:cBhvr>
                                      <p:to>
                                        <p:strVal val="visible"/>
                                      </p:to>
                                    </p:set>
                                    <p:animEffect filter="fade" transition="in">
                                      <p:cBhvr>
                                        <p:cTn dur="1000"/>
                                        <p:tgtEl>
                                          <p:spTgt spid="3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4" st="4"/>
                                            </p:txEl>
                                          </p:spTgt>
                                        </p:tgtEl>
                                        <p:attrNameLst>
                                          <p:attrName>style.visibility</p:attrName>
                                        </p:attrNameLst>
                                      </p:cBhvr>
                                      <p:to>
                                        <p:strVal val="visible"/>
                                      </p:to>
                                    </p:set>
                                    <p:animEffect filter="fade" transition="in">
                                      <p:cBhvr>
                                        <p:cTn dur="1000"/>
                                        <p:tgtEl>
                                          <p:spTgt spid="3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5" st="5"/>
                                            </p:txEl>
                                          </p:spTgt>
                                        </p:tgtEl>
                                        <p:attrNameLst>
                                          <p:attrName>style.visibility</p:attrName>
                                        </p:attrNameLst>
                                      </p:cBhvr>
                                      <p:to>
                                        <p:strVal val="visible"/>
                                      </p:to>
                                    </p:set>
                                    <p:animEffect filter="fade" transition="in">
                                      <p:cBhvr>
                                        <p:cTn dur="1000"/>
                                        <p:tgtEl>
                                          <p:spTgt spid="3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xEl>
                                              <p:pRg end="6" st="6"/>
                                            </p:txEl>
                                          </p:spTgt>
                                        </p:tgtEl>
                                        <p:attrNameLst>
                                          <p:attrName>style.visibility</p:attrName>
                                        </p:attrNameLst>
                                      </p:cBhvr>
                                      <p:to>
                                        <p:strVal val="visible"/>
                                      </p:to>
                                    </p:set>
                                    <p:animEffect filter="fade" transition="in">
                                      <p:cBhvr>
                                        <p:cTn dur="1000"/>
                                        <p:tgtEl>
                                          <p:spTgt spid="34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8" name="Shape 348"/>
        <p:cNvGrpSpPr/>
        <p:nvPr/>
      </p:nvGrpSpPr>
      <p:grpSpPr>
        <a:xfrm>
          <a:off x="0" y="0"/>
          <a:ext cx="0" cy="0"/>
          <a:chOff x="0" y="0"/>
          <a:chExt cx="0" cy="0"/>
        </a:xfrm>
      </p:grpSpPr>
      <p:sp>
        <p:nvSpPr>
          <p:cNvPr id="349" name="Google Shape;349;g11fa48b6f3b_0_7"/>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Methodology and Limitations	</a:t>
            </a:r>
            <a:endParaRPr/>
          </a:p>
        </p:txBody>
      </p:sp>
      <p:sp>
        <p:nvSpPr>
          <p:cNvPr id="350" name="Google Shape;350;g11fa48b6f3b_0_7"/>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lang="en-US"/>
              <a:t>We use a floating intercept model for relative comparison of RSRP values:</a:t>
            </a:r>
            <a:br>
              <a:rPr lang="en-US"/>
            </a:br>
            <a:endParaRPr/>
          </a:p>
          <a:p>
            <a:pPr indent="0" lvl="0" marL="457200" rtl="0" algn="l">
              <a:lnSpc>
                <a:spcPct val="115000"/>
              </a:lnSpc>
              <a:spcBef>
                <a:spcPts val="0"/>
              </a:spcBef>
              <a:spcAft>
                <a:spcPts val="0"/>
              </a:spcAft>
              <a:buNone/>
            </a:pPr>
            <a:r>
              <a:rPr lang="en-US"/>
              <a:t>where </a:t>
            </a:r>
            <a:endParaRPr/>
          </a:p>
          <a:p>
            <a:pPr indent="-381000" lvl="1" marL="914400" rtl="0" algn="l">
              <a:lnSpc>
                <a:spcPct val="115000"/>
              </a:lnSpc>
              <a:spcBef>
                <a:spcPts val="0"/>
              </a:spcBef>
              <a:spcAft>
                <a:spcPts val="0"/>
              </a:spcAft>
              <a:buSzPts val="2400"/>
              <a:buChar char="•"/>
            </a:pPr>
            <a:r>
              <a:rPr i="1" lang="en-US"/>
              <a:t>d</a:t>
            </a:r>
            <a:r>
              <a:rPr lang="en-US"/>
              <a:t>: distance in meters</a:t>
            </a:r>
            <a:endParaRPr/>
          </a:p>
          <a:p>
            <a:pPr indent="-381000" lvl="1" marL="914400" rtl="0" algn="l">
              <a:lnSpc>
                <a:spcPct val="115000"/>
              </a:lnSpc>
              <a:spcBef>
                <a:spcPts val="0"/>
              </a:spcBef>
              <a:spcAft>
                <a:spcPts val="0"/>
              </a:spcAft>
              <a:buSzPts val="2400"/>
              <a:buChar char="•"/>
            </a:pPr>
            <a:r>
              <a:rPr i="1" lang="en-US"/>
              <a:t>α</a:t>
            </a:r>
            <a:r>
              <a:rPr lang="en-US"/>
              <a:t>: intercept in dB</a:t>
            </a:r>
            <a:endParaRPr/>
          </a:p>
          <a:p>
            <a:pPr indent="-381000" lvl="1" marL="914400" rtl="0" algn="l">
              <a:lnSpc>
                <a:spcPct val="115000"/>
              </a:lnSpc>
              <a:spcBef>
                <a:spcPts val="0"/>
              </a:spcBef>
              <a:spcAft>
                <a:spcPts val="0"/>
              </a:spcAft>
              <a:buSzPts val="2400"/>
              <a:buChar char="•"/>
            </a:pPr>
            <a:r>
              <a:rPr i="1" lang="en-US"/>
              <a:t>β</a:t>
            </a:r>
            <a:r>
              <a:rPr lang="en-US"/>
              <a:t>: slope</a:t>
            </a:r>
            <a:endParaRPr/>
          </a:p>
          <a:p>
            <a:pPr indent="-381000" lvl="1" marL="914400" rtl="0" algn="l">
              <a:lnSpc>
                <a:spcPct val="115000"/>
              </a:lnSpc>
              <a:spcBef>
                <a:spcPts val="0"/>
              </a:spcBef>
              <a:spcAft>
                <a:spcPts val="0"/>
              </a:spcAft>
              <a:buSzPts val="2400"/>
              <a:buChar char="•"/>
            </a:pPr>
            <a:r>
              <a:rPr i="1" lang="en-US"/>
              <a:t>Xσ</a:t>
            </a:r>
            <a:r>
              <a:rPr lang="en-US"/>
              <a:t>: zero mean Gaussian random variable with standard deviation </a:t>
            </a:r>
            <a:r>
              <a:rPr i="1" lang="en-US"/>
              <a:t>σ</a:t>
            </a:r>
            <a:r>
              <a:rPr lang="en-US"/>
              <a:t> in dB</a:t>
            </a:r>
            <a:endParaRPr/>
          </a:p>
        </p:txBody>
      </p:sp>
      <p:sp>
        <p:nvSpPr>
          <p:cNvPr id="351" name="Google Shape;351;g11fa48b6f3b_0_7"/>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2" name="Google Shape;352;g11fa48b6f3b_0_7"/>
          <p:cNvPicPr preferRelativeResize="0"/>
          <p:nvPr/>
        </p:nvPicPr>
        <p:blipFill>
          <a:blip r:embed="rId3">
            <a:alphaModFix/>
          </a:blip>
          <a:stretch>
            <a:fillRect/>
          </a:stretch>
        </p:blipFill>
        <p:spPr>
          <a:xfrm>
            <a:off x="3413788" y="2947750"/>
            <a:ext cx="6050228" cy="37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1000"/>
                                        <p:tgtEl>
                                          <p:spTgt spid="3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animEffect filter="fade" transition="in">
                                      <p:cBhvr>
                                        <p:cTn dur="1000"/>
                                        <p:tgtEl>
                                          <p:spTgt spid="3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2" st="2"/>
                                            </p:txEl>
                                          </p:spTgt>
                                        </p:tgtEl>
                                        <p:attrNameLst>
                                          <p:attrName>style.visibility</p:attrName>
                                        </p:attrNameLst>
                                      </p:cBhvr>
                                      <p:to>
                                        <p:strVal val="visible"/>
                                      </p:to>
                                    </p:set>
                                    <p:animEffect filter="fade" transition="in">
                                      <p:cBhvr>
                                        <p:cTn dur="1000"/>
                                        <p:tgtEl>
                                          <p:spTgt spid="3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3" st="3"/>
                                            </p:txEl>
                                          </p:spTgt>
                                        </p:tgtEl>
                                        <p:attrNameLst>
                                          <p:attrName>style.visibility</p:attrName>
                                        </p:attrNameLst>
                                      </p:cBhvr>
                                      <p:to>
                                        <p:strVal val="visible"/>
                                      </p:to>
                                    </p:set>
                                    <p:animEffect filter="fade" transition="in">
                                      <p:cBhvr>
                                        <p:cTn dur="1000"/>
                                        <p:tgtEl>
                                          <p:spTgt spid="3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4" st="4"/>
                                            </p:txEl>
                                          </p:spTgt>
                                        </p:tgtEl>
                                        <p:attrNameLst>
                                          <p:attrName>style.visibility</p:attrName>
                                        </p:attrNameLst>
                                      </p:cBhvr>
                                      <p:to>
                                        <p:strVal val="visible"/>
                                      </p:to>
                                    </p:set>
                                    <p:animEffect filter="fade" transition="in">
                                      <p:cBhvr>
                                        <p:cTn dur="1000"/>
                                        <p:tgtEl>
                                          <p:spTgt spid="3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5" st="5"/>
                                            </p:txEl>
                                          </p:spTgt>
                                        </p:tgtEl>
                                        <p:attrNameLst>
                                          <p:attrName>style.visibility</p:attrName>
                                        </p:attrNameLst>
                                      </p:cBhvr>
                                      <p:to>
                                        <p:strVal val="visible"/>
                                      </p:to>
                                    </p:set>
                                    <p:animEffect filter="fade" transition="in">
                                      <p:cBhvr>
                                        <p:cTn dur="1000"/>
                                        <p:tgtEl>
                                          <p:spTgt spid="35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6" name="Shape 356"/>
        <p:cNvGrpSpPr/>
        <p:nvPr/>
      </p:nvGrpSpPr>
      <p:grpSpPr>
        <a:xfrm>
          <a:off x="0" y="0"/>
          <a:ext cx="0" cy="0"/>
          <a:chOff x="0" y="0"/>
          <a:chExt cx="0" cy="0"/>
        </a:xfrm>
      </p:grpSpPr>
      <p:sp>
        <p:nvSpPr>
          <p:cNvPr id="357" name="Google Shape;357;g11fa48b6f3b_0_29"/>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RSRP vs. Distance for OpX in BP</a:t>
            </a:r>
            <a:endParaRPr/>
          </a:p>
        </p:txBody>
      </p:sp>
      <p:sp>
        <p:nvSpPr>
          <p:cNvPr id="358" name="Google Shape;358;g11fa48b6f3b_0_29"/>
          <p:cNvSpPr txBox="1"/>
          <p:nvPr>
            <p:ph idx="1" type="body"/>
          </p:nvPr>
        </p:nvSpPr>
        <p:spPr>
          <a:xfrm>
            <a:off x="1524000" y="1825625"/>
            <a:ext cx="4929300" cy="4351200"/>
          </a:xfrm>
          <a:prstGeom prst="rect">
            <a:avLst/>
          </a:prstGeom>
          <a:noFill/>
          <a:ln>
            <a:noFill/>
          </a:ln>
        </p:spPr>
        <p:txBody>
          <a:bodyPr anchorCtr="0" anchor="t" bIns="45700" lIns="91425" spcFirstLastPara="1" rIns="91425" wrap="square" tIns="45700">
            <a:normAutofit fontScale="85000" lnSpcReduction="10000"/>
          </a:bodyPr>
          <a:lstStyle/>
          <a:p>
            <a:pPr indent="-390525" lvl="0" marL="457200" rtl="0" algn="l">
              <a:lnSpc>
                <a:spcPct val="115000"/>
              </a:lnSpc>
              <a:spcBef>
                <a:spcPts val="0"/>
              </a:spcBef>
              <a:spcAft>
                <a:spcPts val="0"/>
              </a:spcAft>
              <a:buSzPct val="107142"/>
              <a:buChar char="•"/>
            </a:pPr>
            <a:r>
              <a:rPr lang="en-US"/>
              <a:t>Best linear fit line computed from all Tx-Rx beam pair RSRP</a:t>
            </a:r>
            <a:endParaRPr/>
          </a:p>
          <a:p>
            <a:pPr indent="-390525" lvl="0" marL="457200" rtl="0" algn="l">
              <a:lnSpc>
                <a:spcPct val="115000"/>
              </a:lnSpc>
              <a:spcBef>
                <a:spcPts val="0"/>
              </a:spcBef>
              <a:spcAft>
                <a:spcPts val="0"/>
              </a:spcAft>
              <a:buSzPct val="107142"/>
              <a:buChar char="•"/>
            </a:pPr>
            <a:r>
              <a:rPr i="1" lang="en-US"/>
              <a:t>β</a:t>
            </a:r>
            <a:r>
              <a:rPr lang="en-US"/>
              <a:t> should not be considered as the path-loss exponent (PLE)</a:t>
            </a:r>
            <a:endParaRPr/>
          </a:p>
          <a:p>
            <a:pPr indent="-358140" lvl="1" marL="914400" rtl="0" algn="l">
              <a:lnSpc>
                <a:spcPct val="115000"/>
              </a:lnSpc>
              <a:spcBef>
                <a:spcPts val="0"/>
              </a:spcBef>
              <a:spcAft>
                <a:spcPts val="0"/>
              </a:spcAft>
              <a:buSzPct val="100000"/>
              <a:buChar char="•"/>
            </a:pPr>
            <a:r>
              <a:rPr lang="en-US"/>
              <a:t>Reference power at 1 m </a:t>
            </a:r>
            <a:r>
              <a:rPr i="1" lang="en-US"/>
              <a:t>α</a:t>
            </a:r>
            <a:r>
              <a:rPr lang="en-US"/>
              <a:t> includes all contributions due to frequency dependence, Tx and Rx antenna gains, clutter, body loss, foliage, etc.</a:t>
            </a:r>
            <a:endParaRPr/>
          </a:p>
          <a:p>
            <a:pPr indent="-358140" lvl="1" marL="914400" rtl="0" algn="l">
              <a:lnSpc>
                <a:spcPct val="115000"/>
              </a:lnSpc>
              <a:spcBef>
                <a:spcPts val="0"/>
              </a:spcBef>
              <a:spcAft>
                <a:spcPts val="0"/>
              </a:spcAft>
              <a:buSzPct val="100000"/>
              <a:buChar char="•"/>
            </a:pPr>
            <a:r>
              <a:rPr lang="en-US"/>
              <a:t>β can be used to make relative comparisons between deployments</a:t>
            </a:r>
            <a:endParaRPr/>
          </a:p>
        </p:txBody>
      </p:sp>
      <p:sp>
        <p:nvSpPr>
          <p:cNvPr id="359" name="Google Shape;359;g11fa48b6f3b_0_29"/>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0" name="Google Shape;360;g11fa48b6f3b_0_29"/>
          <p:cNvPicPr preferRelativeResize="0"/>
          <p:nvPr/>
        </p:nvPicPr>
        <p:blipFill>
          <a:blip r:embed="rId3">
            <a:alphaModFix/>
          </a:blip>
          <a:stretch>
            <a:fillRect/>
          </a:stretch>
        </p:blipFill>
        <p:spPr>
          <a:xfrm>
            <a:off x="6758100" y="1843225"/>
            <a:ext cx="4572000" cy="3800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0" st="0"/>
                                            </p:txEl>
                                          </p:spTgt>
                                        </p:tgtEl>
                                        <p:attrNameLst>
                                          <p:attrName>style.visibility</p:attrName>
                                        </p:attrNameLst>
                                      </p:cBhvr>
                                      <p:to>
                                        <p:strVal val="visible"/>
                                      </p:to>
                                    </p:set>
                                    <p:animEffect filter="fade" transition="in">
                                      <p:cBhvr>
                                        <p:cTn dur="1000"/>
                                        <p:tgtEl>
                                          <p:spTgt spid="3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1" st="1"/>
                                            </p:txEl>
                                          </p:spTgt>
                                        </p:tgtEl>
                                        <p:attrNameLst>
                                          <p:attrName>style.visibility</p:attrName>
                                        </p:attrNameLst>
                                      </p:cBhvr>
                                      <p:to>
                                        <p:strVal val="visible"/>
                                      </p:to>
                                    </p:set>
                                    <p:animEffect filter="fade" transition="in">
                                      <p:cBhvr>
                                        <p:cTn dur="1000"/>
                                        <p:tgtEl>
                                          <p:spTgt spid="3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2" st="2"/>
                                            </p:txEl>
                                          </p:spTgt>
                                        </p:tgtEl>
                                        <p:attrNameLst>
                                          <p:attrName>style.visibility</p:attrName>
                                        </p:attrNameLst>
                                      </p:cBhvr>
                                      <p:to>
                                        <p:strVal val="visible"/>
                                      </p:to>
                                    </p:set>
                                    <p:animEffect filter="fade" transition="in">
                                      <p:cBhvr>
                                        <p:cTn dur="1000"/>
                                        <p:tgtEl>
                                          <p:spTgt spid="3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xEl>
                                              <p:pRg end="3" st="3"/>
                                            </p:txEl>
                                          </p:spTgt>
                                        </p:tgtEl>
                                        <p:attrNameLst>
                                          <p:attrName>style.visibility</p:attrName>
                                        </p:attrNameLst>
                                      </p:cBhvr>
                                      <p:to>
                                        <p:strVal val="visible"/>
                                      </p:to>
                                    </p:set>
                                    <p:animEffect filter="fade" transition="in">
                                      <p:cBhvr>
                                        <p:cTn dur="1000"/>
                                        <p:tgtEl>
                                          <p:spTgt spid="35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4" name="Shape 364"/>
        <p:cNvGrpSpPr/>
        <p:nvPr/>
      </p:nvGrpSpPr>
      <p:grpSpPr>
        <a:xfrm>
          <a:off x="0" y="0"/>
          <a:ext cx="0" cy="0"/>
          <a:chOff x="0" y="0"/>
          <a:chExt cx="0" cy="0"/>
        </a:xfrm>
      </p:grpSpPr>
      <p:sp>
        <p:nvSpPr>
          <p:cNvPr id="365" name="Google Shape;365;g11fa48b6f3b_0_19"/>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RSRP vs. Distance for OpX in BP</a:t>
            </a:r>
            <a:endParaRPr/>
          </a:p>
        </p:txBody>
      </p:sp>
      <p:sp>
        <p:nvSpPr>
          <p:cNvPr id="366" name="Google Shape;366;g11fa48b6f3b_0_19"/>
          <p:cNvSpPr txBox="1"/>
          <p:nvPr>
            <p:ph idx="1" type="body"/>
          </p:nvPr>
        </p:nvSpPr>
        <p:spPr>
          <a:xfrm>
            <a:off x="1524000" y="1825625"/>
            <a:ext cx="49293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lang="en-US"/>
              <a:t>Although BP is an open field, PCI 322 shows higher </a:t>
            </a:r>
            <a:r>
              <a:rPr i="1" lang="en-US"/>
              <a:t>β</a:t>
            </a:r>
            <a:r>
              <a:rPr lang="en-US"/>
              <a:t> </a:t>
            </a:r>
            <a:r>
              <a:rPr lang="en-US"/>
              <a:t>slope due to slightly </a:t>
            </a:r>
            <a:r>
              <a:rPr lang="en-US"/>
              <a:t>covered</a:t>
            </a:r>
            <a:r>
              <a:rPr lang="en-US"/>
              <a:t> by foliage (NLoS) in some area</a:t>
            </a:r>
            <a:endParaRPr/>
          </a:p>
          <a:p>
            <a:pPr indent="-419100" lvl="0" marL="457200" rtl="0" algn="l">
              <a:lnSpc>
                <a:spcPct val="115000"/>
              </a:lnSpc>
              <a:spcBef>
                <a:spcPts val="0"/>
              </a:spcBef>
              <a:spcAft>
                <a:spcPts val="0"/>
              </a:spcAft>
              <a:buSzPts val="3000"/>
              <a:buChar char="•"/>
            </a:pPr>
            <a:r>
              <a:rPr lang="en-US"/>
              <a:t>PCI 322 shows a possible higher pathloss compared to other PCI</a:t>
            </a:r>
            <a:endParaRPr/>
          </a:p>
        </p:txBody>
      </p:sp>
      <p:sp>
        <p:nvSpPr>
          <p:cNvPr id="367" name="Google Shape;367;g11fa48b6f3b_0_19"/>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8" name="Google Shape;368;g11fa48b6f3b_0_19"/>
          <p:cNvPicPr preferRelativeResize="0"/>
          <p:nvPr/>
        </p:nvPicPr>
        <p:blipFill>
          <a:blip r:embed="rId3">
            <a:alphaModFix/>
          </a:blip>
          <a:stretch>
            <a:fillRect/>
          </a:stretch>
        </p:blipFill>
        <p:spPr>
          <a:xfrm>
            <a:off x="6605700" y="1843225"/>
            <a:ext cx="4591050" cy="335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1000"/>
                                        <p:tgtEl>
                                          <p:spTgt spid="3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1" st="1"/>
                                            </p:txEl>
                                          </p:spTgt>
                                        </p:tgtEl>
                                        <p:attrNameLst>
                                          <p:attrName>style.visibility</p:attrName>
                                        </p:attrNameLst>
                                      </p:cBhvr>
                                      <p:to>
                                        <p:strVal val="visible"/>
                                      </p:to>
                                    </p:set>
                                    <p:animEffect filter="fade" transition="in">
                                      <p:cBhvr>
                                        <p:cTn dur="1000"/>
                                        <p:tgtEl>
                                          <p:spTgt spid="36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2" name="Shape 372"/>
        <p:cNvGrpSpPr/>
        <p:nvPr/>
      </p:nvGrpSpPr>
      <p:grpSpPr>
        <a:xfrm>
          <a:off x="0" y="0"/>
          <a:ext cx="0" cy="0"/>
          <a:chOff x="0" y="0"/>
          <a:chExt cx="0" cy="0"/>
        </a:xfrm>
      </p:grpSpPr>
      <p:sp>
        <p:nvSpPr>
          <p:cNvPr id="373" name="Google Shape;373;g11fa48b6f3b_0_39"/>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RSRP vs. Distance for OpX and OpY in DT</a:t>
            </a:r>
            <a:endParaRPr/>
          </a:p>
        </p:txBody>
      </p:sp>
      <p:sp>
        <p:nvSpPr>
          <p:cNvPr id="374" name="Google Shape;374;g11fa48b6f3b_0_39"/>
          <p:cNvSpPr txBox="1"/>
          <p:nvPr>
            <p:ph idx="1" type="body"/>
          </p:nvPr>
        </p:nvSpPr>
        <p:spPr>
          <a:xfrm>
            <a:off x="1524000" y="1825625"/>
            <a:ext cx="4929300" cy="4351200"/>
          </a:xfrm>
          <a:prstGeom prst="rect">
            <a:avLst/>
          </a:prstGeom>
          <a:noFill/>
          <a:ln>
            <a:noFill/>
          </a:ln>
        </p:spPr>
        <p:txBody>
          <a:bodyPr anchorCtr="0" anchor="t" bIns="45700" lIns="91425" spcFirstLastPara="1" rIns="91425" wrap="square" tIns="45700">
            <a:normAutofit fontScale="85000" lnSpcReduction="20000"/>
          </a:bodyPr>
          <a:lstStyle/>
          <a:p>
            <a:pPr indent="-390525" lvl="0" marL="457200" rtl="0" algn="l">
              <a:lnSpc>
                <a:spcPct val="115000"/>
              </a:lnSpc>
              <a:spcBef>
                <a:spcPts val="0"/>
              </a:spcBef>
              <a:spcAft>
                <a:spcPts val="0"/>
              </a:spcAft>
              <a:buSzPct val="107142"/>
              <a:buChar char="•"/>
            </a:pPr>
            <a:r>
              <a:rPr lang="en-US"/>
              <a:t>OpX at 28 GHz has a lower </a:t>
            </a:r>
            <a:r>
              <a:rPr lang="en-US"/>
              <a:t>lower </a:t>
            </a:r>
            <a:r>
              <a:rPr i="1" lang="en-US"/>
              <a:t>β</a:t>
            </a:r>
            <a:r>
              <a:rPr lang="en-US"/>
              <a:t> </a:t>
            </a:r>
            <a:r>
              <a:rPr lang="en-US"/>
              <a:t>slope compared to 39 GHz, due to the frequency difference</a:t>
            </a:r>
            <a:endParaRPr/>
          </a:p>
          <a:p>
            <a:pPr indent="-390525" lvl="0" marL="457200" rtl="0" algn="l">
              <a:lnSpc>
                <a:spcPct val="115000"/>
              </a:lnSpc>
              <a:spcBef>
                <a:spcPts val="0"/>
              </a:spcBef>
              <a:spcAft>
                <a:spcPts val="0"/>
              </a:spcAft>
              <a:buSzPct val="107142"/>
              <a:buChar char="•"/>
            </a:pPr>
            <a:r>
              <a:rPr lang="en-US"/>
              <a:t>OpX at 39 GHz exhibits a slightly higher </a:t>
            </a:r>
            <a:r>
              <a:rPr i="1" lang="en-US"/>
              <a:t>β</a:t>
            </a:r>
            <a:r>
              <a:rPr lang="en-US"/>
              <a:t> </a:t>
            </a:r>
            <a:r>
              <a:rPr lang="en-US"/>
              <a:t>slope compared to OpY, possibly due to wider Tx beam leading to less power received at the same distance</a:t>
            </a:r>
            <a:endParaRPr/>
          </a:p>
          <a:p>
            <a:pPr indent="-358140" lvl="1" marL="914400" rtl="0" algn="l">
              <a:lnSpc>
                <a:spcPct val="115000"/>
              </a:lnSpc>
              <a:spcBef>
                <a:spcPts val="0"/>
              </a:spcBef>
              <a:spcAft>
                <a:spcPts val="0"/>
              </a:spcAft>
              <a:buSzPct val="100000"/>
              <a:buChar char="•"/>
            </a:pPr>
            <a:r>
              <a:rPr lang="en-US"/>
              <a:t>Overall no significant difference at 39 GHz</a:t>
            </a:r>
            <a:endParaRPr/>
          </a:p>
        </p:txBody>
      </p:sp>
      <p:sp>
        <p:nvSpPr>
          <p:cNvPr id="375" name="Google Shape;375;g11fa48b6f3b_0_39"/>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6" name="Google Shape;376;g11fa48b6f3b_0_39"/>
          <p:cNvPicPr preferRelativeResize="0"/>
          <p:nvPr/>
        </p:nvPicPr>
        <p:blipFill>
          <a:blip r:embed="rId3">
            <a:alphaModFix/>
          </a:blip>
          <a:stretch>
            <a:fillRect/>
          </a:stretch>
        </p:blipFill>
        <p:spPr>
          <a:xfrm>
            <a:off x="6681900" y="1843225"/>
            <a:ext cx="4667250" cy="3400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Effect filter="fade" transition="in">
                                      <p:cBhvr>
                                        <p:cTn dur="1000"/>
                                        <p:tgtEl>
                                          <p:spTgt spid="3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Effect filter="fade" transition="in">
                                      <p:cBhvr>
                                        <p:cTn dur="1000"/>
                                        <p:tgtEl>
                                          <p:spTgt spid="3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Effect filter="fade" transition="in">
                                      <p:cBhvr>
                                        <p:cTn dur="1000"/>
                                        <p:tgtEl>
                                          <p:spTgt spid="37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1d9d9a69ad_0_69"/>
          <p:cNvSpPr txBox="1"/>
          <p:nvPr>
            <p:ph type="title"/>
          </p:nvPr>
        </p:nvSpPr>
        <p:spPr>
          <a:xfrm>
            <a:off x="1524000" y="365125"/>
            <a:ext cx="8458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Problem Statement – Previous Works</a:t>
            </a:r>
            <a:endParaRPr/>
          </a:p>
        </p:txBody>
      </p:sp>
      <p:sp>
        <p:nvSpPr>
          <p:cNvPr id="103" name="Google Shape;103;g11d9d9a69ad_0_69"/>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lang="en-US"/>
              <a:t>Recent works have explored the feasibility of mmWave as communication spectrum in theoretical and controlled experiments [Akbar, et al. (2018), Li, et al. (2020), Fernandez, et al. (2021)]</a:t>
            </a:r>
            <a:endParaRPr/>
          </a:p>
          <a:p>
            <a:pPr indent="-419100" lvl="0" marL="457200" rtl="0" algn="l">
              <a:spcBef>
                <a:spcPts val="0"/>
              </a:spcBef>
              <a:spcAft>
                <a:spcPts val="0"/>
              </a:spcAft>
              <a:buSzPts val="3000"/>
              <a:buChar char="•"/>
            </a:pPr>
            <a:r>
              <a:rPr lang="en-US"/>
              <a:t>There are also measurements on commercial mmWave deployments using commercial-over-the-shelf (COTS) device (5G smartphone) [Narayanan, et al. (2020), Rochman, et al. (2021)]</a:t>
            </a:r>
            <a:endParaRPr/>
          </a:p>
        </p:txBody>
      </p:sp>
      <p:sp>
        <p:nvSpPr>
          <p:cNvPr id="104" name="Google Shape;104;g11d9d9a69ad_0_69"/>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1000"/>
                                        <p:tgtEl>
                                          <p:spTgt spid="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animEffect filter="fade" transition="in">
                                      <p:cBhvr>
                                        <p:cTn dur="1000"/>
                                        <p:tgtEl>
                                          <p:spTgt spid="10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11d9d9a69ad_0_16"/>
          <p:cNvSpPr txBox="1"/>
          <p:nvPr>
            <p:ph type="title"/>
          </p:nvPr>
        </p:nvSpPr>
        <p:spPr>
          <a:xfrm>
            <a:off x="1524000" y="365125"/>
            <a:ext cx="8458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Problem Statement – Measuring a Real Deployment</a:t>
            </a:r>
            <a:endParaRPr/>
          </a:p>
        </p:txBody>
      </p:sp>
      <p:sp>
        <p:nvSpPr>
          <p:cNvPr id="110" name="Google Shape;110;g11d9d9a69ad_0_16"/>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lnSpcReduction="10000"/>
          </a:bodyPr>
          <a:lstStyle/>
          <a:p>
            <a:pPr indent="-419100" lvl="0" marL="457200" rtl="0" algn="l">
              <a:lnSpc>
                <a:spcPct val="115000"/>
              </a:lnSpc>
              <a:spcBef>
                <a:spcPts val="0"/>
              </a:spcBef>
              <a:spcAft>
                <a:spcPts val="0"/>
              </a:spcAft>
              <a:buSzPts val="3000"/>
              <a:buChar char="•"/>
            </a:pPr>
            <a:r>
              <a:rPr lang="en-US"/>
              <a:t>There is a need to accurately observe signal parameters in real deployment</a:t>
            </a:r>
            <a:endParaRPr/>
          </a:p>
          <a:p>
            <a:pPr indent="-381000" lvl="1" marL="914400" rtl="0" algn="l">
              <a:lnSpc>
                <a:spcPct val="115000"/>
              </a:lnSpc>
              <a:spcBef>
                <a:spcPts val="0"/>
              </a:spcBef>
              <a:spcAft>
                <a:spcPts val="0"/>
              </a:spcAft>
              <a:buSzPts val="2400"/>
              <a:buChar char="•"/>
            </a:pPr>
            <a:r>
              <a:rPr lang="en-US"/>
              <a:t>RSRP, RB allocation, beam selection, </a:t>
            </a:r>
            <a:r>
              <a:rPr i="1" lang="en-US"/>
              <a:t>etc.</a:t>
            </a:r>
            <a:endParaRPr i="1"/>
          </a:p>
          <a:p>
            <a:pPr indent="-419100" lvl="0" marL="457200" rtl="0" algn="l">
              <a:lnSpc>
                <a:spcPct val="115000"/>
              </a:lnSpc>
              <a:spcBef>
                <a:spcPts val="0"/>
              </a:spcBef>
              <a:spcAft>
                <a:spcPts val="0"/>
              </a:spcAft>
              <a:buSzPts val="3000"/>
              <a:buChar char="•"/>
            </a:pPr>
            <a:r>
              <a:rPr lang="en-US"/>
              <a:t>Measurements on 5G smartphones are currently limited to API that are exposed by the device’s OS,</a:t>
            </a:r>
            <a:r>
              <a:rPr i="1" lang="en-US"/>
              <a:t> e.g.</a:t>
            </a:r>
            <a:r>
              <a:rPr lang="en-US"/>
              <a:t>, Android’s Telephony API</a:t>
            </a:r>
            <a:endParaRPr/>
          </a:p>
          <a:p>
            <a:pPr indent="-419100" lvl="0" marL="457200" rtl="0" algn="l">
              <a:spcBef>
                <a:spcPts val="0"/>
              </a:spcBef>
              <a:spcAft>
                <a:spcPts val="0"/>
              </a:spcAft>
              <a:buSzPts val="3000"/>
              <a:buChar char="•"/>
            </a:pPr>
            <a:r>
              <a:rPr lang="en-US"/>
              <a:t>We utilized a professional measurement framework, namely Accuver XCAL to uncover “hidden variables” that affect 5G mmWave performance</a:t>
            </a:r>
            <a:endParaRPr/>
          </a:p>
        </p:txBody>
      </p:sp>
      <p:sp>
        <p:nvSpPr>
          <p:cNvPr id="111" name="Google Shape;111;g11d9d9a69ad_0_16"/>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animEffect filter="fade" transition="in">
                                      <p:cBhvr>
                                        <p:cTn dur="1000"/>
                                        <p:tgtEl>
                                          <p:spTgt spid="11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1d9d9a69ad_0_26"/>
          <p:cNvSpPr txBox="1"/>
          <p:nvPr>
            <p:ph type="title"/>
          </p:nvPr>
        </p:nvSpPr>
        <p:spPr>
          <a:xfrm>
            <a:off x="1524000" y="365125"/>
            <a:ext cx="9829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Key Contributions</a:t>
            </a:r>
            <a:endParaRPr/>
          </a:p>
        </p:txBody>
      </p:sp>
      <p:sp>
        <p:nvSpPr>
          <p:cNvPr id="117" name="Google Shape;117;g11d9d9a69ad_0_26"/>
          <p:cNvSpPr txBox="1"/>
          <p:nvPr>
            <p:ph idx="1" type="body"/>
          </p:nvPr>
        </p:nvSpPr>
        <p:spPr>
          <a:xfrm>
            <a:off x="1524000" y="1825625"/>
            <a:ext cx="9829800" cy="4351200"/>
          </a:xfrm>
          <a:prstGeom prst="rect">
            <a:avLst/>
          </a:prstGeom>
          <a:noFill/>
          <a:ln>
            <a:noFill/>
          </a:ln>
        </p:spPr>
        <p:txBody>
          <a:bodyPr anchorCtr="0" anchor="t" bIns="45700" lIns="91425" spcFirstLastPara="1" rIns="91425" wrap="square" tIns="45700">
            <a:normAutofit/>
          </a:bodyPr>
          <a:lstStyle/>
          <a:p>
            <a:pPr indent="-419100" lvl="0" marL="457200" rtl="0" algn="l">
              <a:lnSpc>
                <a:spcPct val="115000"/>
              </a:lnSpc>
              <a:spcBef>
                <a:spcPts val="0"/>
              </a:spcBef>
              <a:spcAft>
                <a:spcPts val="0"/>
              </a:spcAft>
              <a:buSzPts val="3000"/>
              <a:buChar char="•"/>
            </a:pPr>
            <a:r>
              <a:rPr lang="en-US"/>
              <a:t>Detailed parameters of commercial mmWave deployments</a:t>
            </a:r>
            <a:endParaRPr/>
          </a:p>
          <a:p>
            <a:pPr indent="-419100" lvl="0" marL="457200" rtl="0" algn="l">
              <a:lnSpc>
                <a:spcPct val="115000"/>
              </a:lnSpc>
              <a:spcBef>
                <a:spcPts val="0"/>
              </a:spcBef>
              <a:spcAft>
                <a:spcPts val="0"/>
              </a:spcAft>
              <a:buSzPts val="3000"/>
              <a:buChar char="•"/>
            </a:pPr>
            <a:r>
              <a:rPr lang="en-US"/>
              <a:t>City-wide coverage analysis of mmWave deployments</a:t>
            </a:r>
            <a:endParaRPr/>
          </a:p>
          <a:p>
            <a:pPr indent="-419100" lvl="0" marL="457200" rtl="0" algn="l">
              <a:lnSpc>
                <a:spcPct val="115000"/>
              </a:lnSpc>
              <a:spcBef>
                <a:spcPts val="0"/>
              </a:spcBef>
              <a:spcAft>
                <a:spcPts val="0"/>
              </a:spcAft>
              <a:buSzPts val="3000"/>
              <a:buChar char="•"/>
            </a:pPr>
            <a:r>
              <a:rPr lang="en-US"/>
              <a:t>Comparison of path loss in different frequencies and environments</a:t>
            </a:r>
            <a:endParaRPr/>
          </a:p>
          <a:p>
            <a:pPr indent="-419100" lvl="0" marL="457200" rtl="0" algn="l">
              <a:lnSpc>
                <a:spcPct val="115000"/>
              </a:lnSpc>
              <a:spcBef>
                <a:spcPts val="0"/>
              </a:spcBef>
              <a:spcAft>
                <a:spcPts val="0"/>
              </a:spcAft>
              <a:buSzPts val="3000"/>
              <a:buChar char="•"/>
            </a:pPr>
            <a:r>
              <a:rPr lang="en-US"/>
              <a:t>Beam selection analysis</a:t>
            </a:r>
            <a:endParaRPr/>
          </a:p>
          <a:p>
            <a:pPr indent="-419100" lvl="0" marL="457200" rtl="0" algn="l">
              <a:lnSpc>
                <a:spcPct val="115000"/>
              </a:lnSpc>
              <a:spcBef>
                <a:spcPts val="0"/>
              </a:spcBef>
              <a:spcAft>
                <a:spcPts val="0"/>
              </a:spcAft>
              <a:buSzPts val="3000"/>
              <a:buChar char="•"/>
            </a:pPr>
            <a:r>
              <a:rPr lang="en-US"/>
              <a:t>Throughput performance </a:t>
            </a:r>
            <a:r>
              <a:rPr lang="en-US"/>
              <a:t>analysis</a:t>
            </a:r>
            <a:endParaRPr/>
          </a:p>
          <a:p>
            <a:pPr indent="-419100" lvl="0" marL="457200" rtl="0" algn="l">
              <a:lnSpc>
                <a:spcPct val="115000"/>
              </a:lnSpc>
              <a:spcBef>
                <a:spcPts val="0"/>
              </a:spcBef>
              <a:spcAft>
                <a:spcPts val="0"/>
              </a:spcAft>
              <a:buSzPts val="3000"/>
              <a:buChar char="•"/>
            </a:pPr>
            <a:r>
              <a:rPr lang="en-US"/>
              <a:t>Dataset [</a:t>
            </a:r>
            <a:r>
              <a:rPr lang="en-US" u="sng">
                <a:solidFill>
                  <a:schemeClr val="hlink"/>
                </a:solidFill>
                <a:hlinkClick r:id="rId3"/>
              </a:rPr>
              <a:t>https://5gbeams.umn.edu</a:t>
            </a:r>
            <a:r>
              <a:rPr lang="en-US"/>
              <a:t>]</a:t>
            </a:r>
            <a:endParaRPr/>
          </a:p>
        </p:txBody>
      </p:sp>
      <p:sp>
        <p:nvSpPr>
          <p:cNvPr id="118" name="Google Shape;118;g11d9d9a69ad_0_26"/>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1d9d9a69ad_0_45"/>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Measurement Methodology</a:t>
            </a:r>
            <a:endParaRPr/>
          </a:p>
        </p:txBody>
      </p:sp>
      <p:sp>
        <p:nvSpPr>
          <p:cNvPr id="124" name="Google Shape;124;g11d9d9a69ad_0_45"/>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125" name="Google Shape;125;g11d9d9a69ad_0_45"/>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1d9d9a69ad_0_82"/>
          <p:cNvSpPr txBox="1"/>
          <p:nvPr>
            <p:ph type="title"/>
          </p:nvPr>
        </p:nvSpPr>
        <p:spPr>
          <a:xfrm>
            <a:off x="1524000" y="365125"/>
            <a:ext cx="84582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0909"/>
              <a:buNone/>
            </a:pPr>
            <a:r>
              <a:rPr lang="en-US"/>
              <a:t>Map of 5G mmWave Deployment with Walking Route</a:t>
            </a:r>
            <a:endParaRPr/>
          </a:p>
        </p:txBody>
      </p:sp>
      <p:sp>
        <p:nvSpPr>
          <p:cNvPr id="131" name="Google Shape;131;g11d9d9a69ad_0_82"/>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32" name="Google Shape;132;g11d9d9a69ad_0_82"/>
          <p:cNvPicPr preferRelativeResize="0"/>
          <p:nvPr/>
        </p:nvPicPr>
        <p:blipFill rotWithShape="1">
          <a:blip r:embed="rId3">
            <a:alphaModFix/>
          </a:blip>
          <a:srcRect b="27669" l="3497" r="3479" t="8355"/>
          <a:stretch/>
        </p:blipFill>
        <p:spPr>
          <a:xfrm>
            <a:off x="440500" y="1690825"/>
            <a:ext cx="11310998" cy="4375374"/>
          </a:xfrm>
          <a:prstGeom prst="rect">
            <a:avLst/>
          </a:prstGeom>
          <a:noFill/>
          <a:ln>
            <a:noFill/>
          </a:ln>
        </p:spPr>
      </p:pic>
      <p:sp>
        <p:nvSpPr>
          <p:cNvPr id="133" name="Google Shape;133;g11d9d9a69ad_0_82"/>
          <p:cNvSpPr txBox="1"/>
          <p:nvPr/>
        </p:nvSpPr>
        <p:spPr>
          <a:xfrm>
            <a:off x="1072850" y="6066200"/>
            <a:ext cx="94137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800">
                <a:solidFill>
                  <a:schemeClr val="dk1"/>
                </a:solidFill>
                <a:latin typeface="Roboto"/>
                <a:ea typeface="Roboto"/>
                <a:cs typeface="Roboto"/>
                <a:sym typeface="Roboto"/>
              </a:rPr>
              <a:t>Measurement in </a:t>
            </a:r>
            <a:r>
              <a:rPr b="1" lang="en-US" sz="2800">
                <a:solidFill>
                  <a:schemeClr val="dk1"/>
                </a:solidFill>
                <a:latin typeface="Roboto"/>
                <a:ea typeface="Roboto"/>
                <a:cs typeface="Roboto"/>
                <a:sym typeface="Roboto"/>
              </a:rPr>
              <a:t>June 2021</a:t>
            </a:r>
            <a:r>
              <a:rPr lang="en-US" sz="2800">
                <a:solidFill>
                  <a:schemeClr val="dk1"/>
                </a:solidFill>
                <a:latin typeface="Roboto"/>
                <a:ea typeface="Roboto"/>
                <a:cs typeface="Roboto"/>
                <a:sym typeface="Roboto"/>
              </a:rPr>
              <a:t>, </a:t>
            </a:r>
            <a:r>
              <a:rPr b="1" lang="en-US" sz="2800">
                <a:solidFill>
                  <a:schemeClr val="dk1"/>
                </a:solidFill>
                <a:latin typeface="Roboto"/>
                <a:ea typeface="Roboto"/>
                <a:cs typeface="Roboto"/>
                <a:sym typeface="Roboto"/>
              </a:rPr>
              <a:t>OpX </a:t>
            </a:r>
            <a:r>
              <a:rPr lang="en-US" sz="2800">
                <a:solidFill>
                  <a:schemeClr val="dk1"/>
                </a:solidFill>
                <a:latin typeface="Roboto"/>
                <a:ea typeface="Roboto"/>
                <a:cs typeface="Roboto"/>
                <a:sym typeface="Roboto"/>
              </a:rPr>
              <a:t>(Verizon) &amp; </a:t>
            </a:r>
            <a:r>
              <a:rPr b="1" lang="en-US" sz="2800">
                <a:solidFill>
                  <a:schemeClr val="dk1"/>
                </a:solidFill>
                <a:latin typeface="Roboto"/>
                <a:ea typeface="Roboto"/>
                <a:cs typeface="Roboto"/>
                <a:sym typeface="Roboto"/>
              </a:rPr>
              <a:t>OpY </a:t>
            </a:r>
            <a:r>
              <a:rPr lang="en-US" sz="2800">
                <a:solidFill>
                  <a:schemeClr val="dk1"/>
                </a:solidFill>
                <a:latin typeface="Roboto"/>
                <a:ea typeface="Roboto"/>
                <a:cs typeface="Roboto"/>
                <a:sym typeface="Roboto"/>
              </a:rPr>
              <a:t>(AT&amp;T)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1d9d9a69ad_0_95"/>
          <p:cNvSpPr txBox="1"/>
          <p:nvPr>
            <p:ph type="title"/>
          </p:nvPr>
        </p:nvSpPr>
        <p:spPr>
          <a:xfrm>
            <a:off x="839788" y="457200"/>
            <a:ext cx="3932100" cy="1600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Measurement Tool and Collected Data</a:t>
            </a:r>
            <a:endParaRPr/>
          </a:p>
        </p:txBody>
      </p:sp>
      <p:sp>
        <p:nvSpPr>
          <p:cNvPr id="139" name="Google Shape;139;g11d9d9a69ad_0_95"/>
          <p:cNvSpPr txBox="1"/>
          <p:nvPr>
            <p:ph idx="1" type="body"/>
          </p:nvPr>
        </p:nvSpPr>
        <p:spPr>
          <a:xfrm>
            <a:off x="839575" y="2057400"/>
            <a:ext cx="3932100" cy="3811500"/>
          </a:xfrm>
          <a:prstGeom prst="rect">
            <a:avLst/>
          </a:prstGeom>
        </p:spPr>
        <p:txBody>
          <a:bodyPr anchorCtr="0" anchor="t" bIns="45700" lIns="91425" spcFirstLastPara="1" rIns="91425" wrap="square" tIns="45700">
            <a:normAutofit fontScale="77500" lnSpcReduction="20000"/>
          </a:bodyPr>
          <a:lstStyle/>
          <a:p>
            <a:pPr indent="-376237" lvl="0" marL="457200" rtl="0" algn="l">
              <a:spcBef>
                <a:spcPts val="0"/>
              </a:spcBef>
              <a:spcAft>
                <a:spcPts val="0"/>
              </a:spcAft>
              <a:buSzPct val="107142"/>
              <a:buChar char="•"/>
            </a:pPr>
            <a:r>
              <a:rPr b="1" lang="en-US"/>
              <a:t>Accuver XCAL </a:t>
            </a:r>
            <a:r>
              <a:rPr lang="en-US"/>
              <a:t>–</a:t>
            </a:r>
            <a:r>
              <a:rPr b="1" lang="en-US"/>
              <a:t> </a:t>
            </a:r>
            <a:r>
              <a:rPr lang="en-US"/>
              <a:t>Passively collection of data through Qualcomm diagnosis interface</a:t>
            </a:r>
            <a:endParaRPr/>
          </a:p>
          <a:p>
            <a:pPr indent="-376237" lvl="0" marL="457200" rtl="0" algn="l">
              <a:spcBef>
                <a:spcPts val="0"/>
              </a:spcBef>
              <a:spcAft>
                <a:spcPts val="0"/>
              </a:spcAft>
              <a:buSzPct val="107142"/>
              <a:buChar char="•"/>
            </a:pPr>
            <a:r>
              <a:rPr lang="en-US"/>
              <a:t>3 × Samsung Galaxy </a:t>
            </a:r>
            <a:r>
              <a:rPr b="1" lang="en-US"/>
              <a:t>S21</a:t>
            </a:r>
            <a:r>
              <a:rPr lang="en-US"/>
              <a:t> Ultra 5G capable of receiving 5G in low, mid, and high/mmWave bands.</a:t>
            </a:r>
            <a:endParaRPr/>
          </a:p>
          <a:p>
            <a:pPr indent="-346710" lvl="1" marL="914400" rtl="0" algn="l">
              <a:lnSpc>
                <a:spcPct val="115000"/>
              </a:lnSpc>
              <a:spcBef>
                <a:spcPts val="0"/>
              </a:spcBef>
              <a:spcAft>
                <a:spcPts val="0"/>
              </a:spcAft>
              <a:buSzPct val="100000"/>
              <a:buChar char="•"/>
            </a:pPr>
            <a:r>
              <a:rPr lang="en-US"/>
              <a:t>mmWave: 8 Tx beams using 2 Rx beams, utilizing up to 8 × 100 MHz wide channels</a:t>
            </a:r>
            <a:endParaRPr/>
          </a:p>
        </p:txBody>
      </p:sp>
      <p:sp>
        <p:nvSpPr>
          <p:cNvPr id="140" name="Google Shape;140;g11d9d9a69ad_0_95"/>
          <p:cNvSpPr txBox="1"/>
          <p:nvPr>
            <p:ph idx="12" type="sldNum"/>
          </p:nvPr>
        </p:nvSpPr>
        <p:spPr>
          <a:xfrm>
            <a:off x="9982200" y="6310312"/>
            <a:ext cx="1371600" cy="319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41" name="Google Shape;141;g11d9d9a69ad_0_95"/>
          <p:cNvPicPr preferRelativeResize="0"/>
          <p:nvPr/>
        </p:nvPicPr>
        <p:blipFill>
          <a:blip r:embed="rId3">
            <a:alphaModFix/>
          </a:blip>
          <a:stretch>
            <a:fillRect/>
          </a:stretch>
        </p:blipFill>
        <p:spPr>
          <a:xfrm>
            <a:off x="5649126" y="1276973"/>
            <a:ext cx="5701476" cy="4762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sd Colors">
      <a:dk1>
        <a:srgbClr val="000000"/>
      </a:dk1>
      <a:lt1>
        <a:srgbClr val="FFFFFF"/>
      </a:lt1>
      <a:dk2>
        <a:srgbClr val="515151"/>
      </a:dk2>
      <a:lt2>
        <a:srgbClr val="CACACA"/>
      </a:lt2>
      <a:accent1>
        <a:srgbClr val="3EB1C8"/>
      </a:accent1>
      <a:accent2>
        <a:srgbClr val="800000"/>
      </a:accent2>
      <a:accent3>
        <a:srgbClr val="ED9E2D"/>
      </a:accent3>
      <a:accent4>
        <a:srgbClr val="C97933"/>
      </a:accent4>
      <a:accent5>
        <a:srgbClr val="4E513A"/>
      </a:accent5>
      <a:accent6>
        <a:srgbClr val="1C394D"/>
      </a:accent6>
      <a:hlink>
        <a:srgbClr val="3EB1C8"/>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2021-02-04T14:02:38Z</dcterms:created>
  <dc:creator>Christopher G. Leather</dc:creator>
</cp:coreProperties>
</file>